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39"/>
  </p:notesMasterIdLst>
  <p:handoutMasterIdLst>
    <p:handoutMasterId r:id="rId40"/>
  </p:handoutMasterIdLst>
  <p:sldIdLst>
    <p:sldId id="1595" r:id="rId7"/>
    <p:sldId id="2076136817" r:id="rId8"/>
    <p:sldId id="262" r:id="rId9"/>
    <p:sldId id="1603" r:id="rId10"/>
    <p:sldId id="1599" r:id="rId11"/>
    <p:sldId id="1600" r:id="rId12"/>
    <p:sldId id="1601" r:id="rId13"/>
    <p:sldId id="1602" r:id="rId14"/>
    <p:sldId id="2076136853" r:id="rId15"/>
    <p:sldId id="2076136854" r:id="rId16"/>
    <p:sldId id="2076136855" r:id="rId17"/>
    <p:sldId id="2076136856" r:id="rId18"/>
    <p:sldId id="2076136857" r:id="rId19"/>
    <p:sldId id="2076136858" r:id="rId20"/>
    <p:sldId id="1605" r:id="rId21"/>
    <p:sldId id="260" r:id="rId22"/>
    <p:sldId id="1612" r:id="rId23"/>
    <p:sldId id="1607" r:id="rId24"/>
    <p:sldId id="1606" r:id="rId25"/>
    <p:sldId id="1610" r:id="rId26"/>
    <p:sldId id="1608" r:id="rId27"/>
    <p:sldId id="1613" r:id="rId28"/>
    <p:sldId id="1609" r:id="rId29"/>
    <p:sldId id="1618" r:id="rId30"/>
    <p:sldId id="1616" r:id="rId31"/>
    <p:sldId id="1614" r:id="rId32"/>
    <p:sldId id="1611" r:id="rId33"/>
    <p:sldId id="1615" r:id="rId34"/>
    <p:sldId id="2076136859" r:id="rId35"/>
    <p:sldId id="2076136830" r:id="rId36"/>
    <p:sldId id="1627" r:id="rId37"/>
    <p:sldId id="2076136852" r:id="rId3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53"/>
            <p14:sldId id="2076136854"/>
            <p14:sldId id="2076136855"/>
            <p14:sldId id="2076136856"/>
            <p14:sldId id="2076136857"/>
            <p14:sldId id="2076136858"/>
            <p14:sldId id="1605"/>
            <p14:sldId id="260"/>
            <p14:sldId id="1612"/>
            <p14:sldId id="1607"/>
            <p14:sldId id="1606"/>
            <p14:sldId id="1610"/>
            <p14:sldId id="1608"/>
            <p14:sldId id="1613"/>
            <p14:sldId id="1609"/>
            <p14:sldId id="1618"/>
            <p14:sldId id="1616"/>
            <p14:sldId id="1614"/>
            <p14:sldId id="1611"/>
            <p14:sldId id="1615"/>
            <p14:sldId id="2076136859"/>
            <p14:sldId id="2076136830"/>
            <p14:sldId id="1627"/>
            <p14:sldId id="20761368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1/6/2021 1:30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1/6/2021 1:30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1/6/2021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1/6/2021 1:30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15</a:t>
            </a:fld>
            <a:endParaRPr lang="en-US"/>
          </a:p>
        </p:txBody>
      </p:sp>
    </p:spTree>
    <p:extLst>
      <p:ext uri="{BB962C8B-B14F-4D97-AF65-F5344CB8AC3E}">
        <p14:creationId xmlns:p14="http://schemas.microsoft.com/office/powerpoint/2010/main" val="563871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23</a:t>
            </a:fld>
            <a:endParaRPr lang="en-US"/>
          </a:p>
        </p:txBody>
      </p:sp>
    </p:spTree>
    <p:extLst>
      <p:ext uri="{BB962C8B-B14F-4D97-AF65-F5344CB8AC3E}">
        <p14:creationId xmlns:p14="http://schemas.microsoft.com/office/powerpoint/2010/main" val="71503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24</a:t>
            </a:fld>
            <a:endParaRPr lang="en-US"/>
          </a:p>
        </p:txBody>
      </p:sp>
    </p:spTree>
    <p:extLst>
      <p:ext uri="{BB962C8B-B14F-4D97-AF65-F5344CB8AC3E}">
        <p14:creationId xmlns:p14="http://schemas.microsoft.com/office/powerpoint/2010/main" val="659221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1/6/2021 1:30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9604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06/01/2021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354761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emf"/><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theme" Target="../theme/theme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3" r:id="rId31"/>
    <p:sldLayoutId id="2147484631"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06/01/2021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4"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3.xml"/><Relationship Id="rId6" Type="http://schemas.openxmlformats.org/officeDocument/2006/relationships/image" Target="../media/image41.png"/><Relationship Id="rId5" Type="http://schemas.openxmlformats.org/officeDocument/2006/relationships/hyperlink" Target="https://developer.microsoft.com/en-us/fluentui#/controls/web" TargetMode="Externa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2" Type="http://schemas.openxmlformats.org/officeDocument/2006/relationships/hyperlink" Target="https://jpower4mvp-admin.sharepoint.com/" TargetMode="Externa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5.xml"/><Relationship Id="rId1" Type="http://schemas.openxmlformats.org/officeDocument/2006/relationships/slideLayout" Target="../slideLayouts/slideLayout43.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43.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8" Type="http://schemas.openxmlformats.org/officeDocument/2006/relationships/hyperlink" Target="https://docs.microsoft.com/en-us/sharepoint/dev/spfx/use-msgraph" TargetMode="External"/><Relationship Id="rId3" Type="http://schemas.openxmlformats.org/officeDocument/2006/relationships/hyperlink" Target="https://docs.microsoft.com/en-us/sharepoint/dev/spfx/web-parts/get-started/build-a-hello-world-web-part" TargetMode="External"/><Relationship Id="rId7" Type="http://schemas.openxmlformats.org/officeDocument/2006/relationships/hyperlink" Target="https://docs.microsoft.com/en-us/graph/permissions-reference" TargetMode="External"/><Relationship Id="rId2" Type="http://schemas.openxmlformats.org/officeDocument/2006/relationships/hyperlink" Target="http://jenkinsblogs.com/2016/08/24/create-a-sharepoint-framework-client-webpart-retrive-list-items/" TargetMode="External"/><Relationship Id="rId1" Type="http://schemas.openxmlformats.org/officeDocument/2006/relationships/slideLayout" Target="../slideLayouts/slideLayout36.xml"/><Relationship Id="rId6" Type="http://schemas.openxmlformats.org/officeDocument/2006/relationships/hyperlink" Target="https://docs.microsoft.com/en-us/graph/api/user-get?view=graph-rest-1.0&amp;tabs=http" TargetMode="External"/><Relationship Id="rId5" Type="http://schemas.openxmlformats.org/officeDocument/2006/relationships/hyperlink" Target="https://developer.microsoft.com/en-us/graph/graph-explorer" TargetMode="External"/><Relationship Id="rId10" Type="http://schemas.openxmlformats.org/officeDocument/2006/relationships/hyperlink" Target="https://docs.microsoft.com/en-us/sharepoint/dev/spfx/web-parts/isolated-web-parts" TargetMode="External"/><Relationship Id="rId4" Type="http://schemas.openxmlformats.org/officeDocument/2006/relationships/hyperlink" Target="http://jenkinsblogs.com/2020/04/29/retrieve-sharepoint-list-items-using-microsoft-graph-api-for-spfx/" TargetMode="External"/><Relationship Id="rId9" Type="http://schemas.openxmlformats.org/officeDocument/2006/relationships/hyperlink" Target="https://docs.microsoft.com/en-us/sharepoint/dev/spfx/use-aad-tutorial" TargetMode="Externa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svg"/><Relationship Id="rId7"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35.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dirty="0"/>
              <a:t>SharePoint Framework M8</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t>Overview</a:t>
            </a:r>
          </a:p>
          <a:p>
            <a:pPr marL="0" indent="0" algn="just">
              <a:lnSpc>
                <a:spcPct val="110000"/>
              </a:lnSpc>
              <a:buNone/>
            </a:pPr>
            <a:r>
              <a:rPr lang="en-US" sz="1600" dirty="0"/>
              <a:t>Fluent UI for the web is available in two flavors: Fluent UI React and Fabric Core.</a:t>
            </a:r>
          </a:p>
          <a:p>
            <a:pPr marL="0" indent="0" algn="just">
              <a:lnSpc>
                <a:spcPct val="110000"/>
              </a:lnSpc>
              <a:buNone/>
            </a:pPr>
            <a:endParaRPr lang="en-US" sz="1600" dirty="0"/>
          </a:p>
          <a:p>
            <a:pPr marL="0" indent="0" algn="just">
              <a:lnSpc>
                <a:spcPct val="110000"/>
              </a:lnSpc>
              <a:buNone/>
            </a:pPr>
            <a:r>
              <a:rPr lang="en-US" sz="1600" b="1" dirty="0"/>
              <a:t>Fluent UI React</a:t>
            </a:r>
          </a:p>
          <a:p>
            <a:pPr marL="0" indent="0" algn="just">
              <a:lnSpc>
                <a:spcPct val="110000"/>
              </a:lnSpc>
              <a:buNone/>
            </a:pPr>
            <a:r>
              <a:rPr lang="en-US" sz="1600" dirty="0"/>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p>
          <a:p>
            <a:pPr marL="0" indent="0" algn="just">
              <a:lnSpc>
                <a:spcPct val="110000"/>
              </a:lnSpc>
              <a:buNone/>
            </a:pPr>
            <a:r>
              <a:rPr lang="en-US" sz="1600" b="1" dirty="0"/>
              <a:t>Fabric Core</a:t>
            </a:r>
          </a:p>
          <a:p>
            <a:pPr marL="0" indent="0" algn="just">
              <a:lnSpc>
                <a:spcPct val="110000"/>
              </a:lnSpc>
              <a:buNone/>
            </a:pPr>
            <a:r>
              <a:rPr lang="en-US" sz="1600" dirty="0"/>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t>Getting started developing with Fluent UI React is simple!</a:t>
            </a:r>
          </a:p>
          <a:p>
            <a:pPr marL="0" indent="0" algn="just">
              <a:lnSpc>
                <a:spcPct val="110000"/>
              </a:lnSpc>
              <a:buNone/>
            </a:pPr>
            <a:endParaRPr lang="en-US" sz="1600" dirty="0"/>
          </a:p>
          <a:p>
            <a:pPr marL="0" indent="0" algn="just">
              <a:lnSpc>
                <a:spcPct val="110000"/>
              </a:lnSpc>
              <a:buNone/>
            </a:pPr>
            <a:r>
              <a:rPr lang="en-US" sz="1600" b="1" dirty="0"/>
              <a:t>Add to existing project</a:t>
            </a:r>
          </a:p>
          <a:p>
            <a:pPr marL="0" indent="0" algn="just">
              <a:lnSpc>
                <a:spcPct val="110000"/>
              </a:lnSpc>
              <a:buNone/>
            </a:pPr>
            <a:r>
              <a:rPr lang="en-US" sz="1600" dirty="0"/>
              <a:t>Fluent UI React is available via the </a:t>
            </a:r>
            <a:r>
              <a:rPr lang="en-US" sz="1600" b="1" dirty="0"/>
              <a:t>@</a:t>
            </a:r>
            <a:r>
              <a:rPr lang="en-US" sz="1600" b="1" dirty="0" err="1"/>
              <a:t>fluentui</a:t>
            </a:r>
            <a:r>
              <a:rPr lang="en-US" sz="1600" b="1" dirty="0"/>
              <a:t>/react</a:t>
            </a:r>
            <a:r>
              <a:rPr lang="en-US" sz="1600" dirty="0"/>
              <a:t> npm package. To use this package in an existing project</a:t>
            </a:r>
          </a:p>
          <a:p>
            <a:pPr marL="0" indent="0" algn="just">
              <a:lnSpc>
                <a:spcPct val="110000"/>
              </a:lnSpc>
              <a:buNone/>
            </a:pPr>
            <a:r>
              <a:rPr lang="en-US" sz="1600" b="1" dirty="0"/>
              <a:t>npm install @</a:t>
            </a:r>
            <a:r>
              <a:rPr lang="en-US" sz="1600" b="1" dirty="0" err="1"/>
              <a:t>fluentui</a:t>
            </a:r>
            <a:r>
              <a:rPr lang="en-US" sz="1600" b="1" dirty="0"/>
              <a:t>/react</a:t>
            </a:r>
          </a:p>
          <a:p>
            <a:pPr marL="0" indent="0" algn="just">
              <a:lnSpc>
                <a:spcPct val="110000"/>
              </a:lnSpc>
              <a:buNone/>
            </a:pPr>
            <a:endParaRPr lang="en-US" sz="1600" b="1" dirty="0"/>
          </a:p>
          <a:p>
            <a:pPr marL="0" indent="0" algn="just">
              <a:lnSpc>
                <a:spcPct val="110000"/>
              </a:lnSpc>
              <a:buNone/>
            </a:pPr>
            <a:r>
              <a:rPr lang="en-US" sz="1600" dirty="0"/>
              <a:t>To Use the control</a:t>
            </a:r>
          </a:p>
          <a:p>
            <a:pPr marL="0" indent="0" algn="just">
              <a:lnSpc>
                <a:spcPct val="110000"/>
              </a:lnSpc>
              <a:buNone/>
            </a:pPr>
            <a:r>
              <a:rPr lang="en-US" sz="1600" b="1" i="1" dirty="0"/>
              <a:t>import</a:t>
            </a:r>
            <a:r>
              <a:rPr lang="en-US" sz="1600" i="1" dirty="0"/>
              <a:t> { </a:t>
            </a:r>
            <a:r>
              <a:rPr lang="en-US" sz="1600" i="1" dirty="0" err="1"/>
              <a:t>PrimaryButton</a:t>
            </a:r>
            <a:r>
              <a:rPr lang="en-US" sz="1600" i="1" dirty="0"/>
              <a:t> } </a:t>
            </a:r>
            <a:r>
              <a:rPr lang="en-US" sz="1600" b="1" i="1" dirty="0"/>
              <a:t>from</a:t>
            </a:r>
            <a:r>
              <a:rPr lang="en-US" sz="1600" i="1" dirty="0"/>
              <a:t> '@</a:t>
            </a:r>
            <a:r>
              <a:rPr lang="en-US" sz="1600" i="1" dirty="0" err="1"/>
              <a:t>fluentui</a:t>
            </a:r>
            <a:r>
              <a:rPr lang="en-US" sz="1600" i="1" dirty="0"/>
              <a:t>/react';</a:t>
            </a:r>
            <a:endParaRPr lang="en-US" sz="1600" b="1" i="1" dirty="0"/>
          </a:p>
        </p:txBody>
      </p:sp>
    </p:spTree>
    <p:extLst>
      <p:ext uri="{BB962C8B-B14F-4D97-AF65-F5344CB8AC3E}">
        <p14:creationId xmlns:p14="http://schemas.microsoft.com/office/powerpoint/2010/main" val="160550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10929178" cy="1152939"/>
          </a:xfrm>
        </p:spPr>
        <p:txBody>
          <a:bodyPr>
            <a:noAutofit/>
          </a:bodyPr>
          <a:lstStyle/>
          <a:p>
            <a:pPr>
              <a:lnSpc>
                <a:spcPct val="150000"/>
              </a:lnSpc>
            </a:pPr>
            <a:r>
              <a:rPr lang="en-US" sz="3600" b="1" dirty="0">
                <a:solidFill>
                  <a:schemeClr val="tx1">
                    <a:lumMod val="65000"/>
                    <a:lumOff val="35000"/>
                  </a:schemeClr>
                </a:solidFill>
              </a:rPr>
              <a:t>Host your client-side web part from Microsoft 365 CDN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GB" sz="2000" dirty="0">
                <a:solidFill>
                  <a:schemeClr val="accent6">
                    <a:lumMod val="75000"/>
                  </a:schemeClr>
                </a:solidFill>
              </a:rPr>
              <a:t>"</a:t>
            </a:r>
            <a:r>
              <a:rPr lang="en-GB" sz="2000" dirty="0" err="1">
                <a:solidFill>
                  <a:schemeClr val="accent6">
                    <a:lumMod val="75000"/>
                  </a:schemeClr>
                </a:solidFill>
              </a:rPr>
              <a:t>includeClientSideAssets</a:t>
            </a:r>
            <a:r>
              <a:rPr lang="en-GB" sz="2000" dirty="0">
                <a:solidFill>
                  <a:schemeClr val="accent6">
                    <a:lumMod val="75000"/>
                  </a:schemeClr>
                </a:solidFill>
              </a:rPr>
              <a:t>": true </a:t>
            </a:r>
            <a:r>
              <a:rPr lang="en-GB" sz="2000" dirty="0"/>
              <a:t>- </a:t>
            </a:r>
            <a:r>
              <a:rPr lang="en-US" sz="2000" dirty="0"/>
              <a:t>The default value for the </a:t>
            </a:r>
            <a:r>
              <a:rPr lang="en-US" sz="2000" dirty="0" err="1"/>
              <a:t>includeClientSideAssets</a:t>
            </a:r>
            <a:r>
              <a:rPr lang="en-US" sz="2000" dirty="0"/>
              <a:t> is true, which means that static assets are packaged automatically in the *.</a:t>
            </a:r>
            <a:r>
              <a:rPr lang="en-US" sz="2000" dirty="0" err="1"/>
              <a:t>sppkg</a:t>
            </a:r>
            <a:r>
              <a:rPr lang="en-US" sz="2000" dirty="0"/>
              <a:t> files, and you don't need to separately host your assets from an external system.</a:t>
            </a:r>
          </a:p>
          <a:p>
            <a:pPr algn="just">
              <a:lnSpc>
                <a:spcPct val="110000"/>
              </a:lnSpc>
            </a:pPr>
            <a:endParaRPr lang="en-US" sz="2000" b="1" i="1" dirty="0"/>
          </a:p>
          <a:p>
            <a:pPr algn="just">
              <a:lnSpc>
                <a:spcPct val="110000"/>
              </a:lnSpc>
              <a:buFont typeface="Wingdings" panose="05000000000000000000" pitchFamily="2" charset="2"/>
              <a:buChar char="ü"/>
            </a:pPr>
            <a:r>
              <a:rPr lang="en-US" sz="2000" i="1" dirty="0"/>
              <a:t>gulp build</a:t>
            </a:r>
          </a:p>
          <a:p>
            <a:pPr algn="just">
              <a:lnSpc>
                <a:spcPct val="110000"/>
              </a:lnSpc>
              <a:buFont typeface="Wingdings" panose="05000000000000000000" pitchFamily="2" charset="2"/>
              <a:buChar char="ü"/>
            </a:pPr>
            <a:r>
              <a:rPr lang="en-US" sz="2000" i="1" dirty="0"/>
              <a:t>gulp bundle --ship</a:t>
            </a:r>
          </a:p>
          <a:p>
            <a:pPr algn="just">
              <a:lnSpc>
                <a:spcPct val="110000"/>
              </a:lnSpc>
              <a:buFont typeface="Wingdings" panose="05000000000000000000" pitchFamily="2" charset="2"/>
              <a:buChar char="ü"/>
            </a:pPr>
            <a:r>
              <a:rPr lang="en-US" sz="2000" i="1" dirty="0"/>
              <a:t>gulp package-solution –ship</a:t>
            </a:r>
          </a:p>
          <a:p>
            <a:pPr marL="0" indent="0" algn="just">
              <a:lnSpc>
                <a:spcPct val="110000"/>
              </a:lnSpc>
              <a:buNone/>
            </a:pPr>
            <a:r>
              <a:rPr lang="en-US" sz="2000" dirty="0"/>
              <a:t> package on the SharePoint/solution folder.</a:t>
            </a:r>
          </a:p>
          <a:p>
            <a:pPr marL="0" indent="0" algn="just">
              <a:lnSpc>
                <a:spcPct val="110000"/>
              </a:lnSpc>
              <a:buNone/>
            </a:pPr>
            <a:endParaRPr lang="en-US" sz="2000" dirty="0"/>
          </a:p>
        </p:txBody>
      </p:sp>
    </p:spTree>
    <p:extLst>
      <p:ext uri="{BB962C8B-B14F-4D97-AF65-F5344CB8AC3E}">
        <p14:creationId xmlns:p14="http://schemas.microsoft.com/office/powerpoint/2010/main" val="84621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4826" y="0"/>
            <a:ext cx="11062252" cy="1152939"/>
          </a:xfrm>
        </p:spPr>
        <p:txBody>
          <a:bodyPr>
            <a:noAutofit/>
          </a:bodyPr>
          <a:lstStyle/>
          <a:p>
            <a:pPr>
              <a:lnSpc>
                <a:spcPct val="150000"/>
              </a:lnSpc>
            </a:pPr>
            <a:r>
              <a:rPr lang="en-US" sz="3600" b="1" dirty="0">
                <a:solidFill>
                  <a:schemeClr val="tx1">
                    <a:lumMod val="65000"/>
                    <a:lumOff val="35000"/>
                  </a:schemeClr>
                </a:solidFill>
              </a:rPr>
              <a:t>Enable Public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44826" y="1152938"/>
            <a:ext cx="10613749" cy="5247861"/>
          </a:xfrm>
        </p:spPr>
        <p:txBody>
          <a:bodyPr>
            <a:normAutofit fontScale="92500" lnSpcReduction="20000"/>
          </a:bodyPr>
          <a:lstStyle/>
          <a:p>
            <a:pPr marL="0" indent="0" algn="just">
              <a:lnSpc>
                <a:spcPct val="110000"/>
              </a:lnSpc>
              <a:buNone/>
            </a:pPr>
            <a:r>
              <a:rPr lang="en-US" sz="1600" dirty="0">
                <a:solidFill>
                  <a:schemeClr val="accent6">
                    <a:lumMod val="75000"/>
                  </a:schemeClr>
                </a:solidFill>
              </a:rPr>
              <a:t>Office 365 Content Delivery Network (CDN)</a:t>
            </a:r>
          </a:p>
          <a:p>
            <a:pPr marL="0" indent="0" algn="just">
              <a:lnSpc>
                <a:spcPct val="110000"/>
              </a:lnSpc>
              <a:buNone/>
            </a:pPr>
            <a:r>
              <a:rPr lang="en-US" sz="1600" dirty="0"/>
              <a:t>Microsoft introduced Office 365 CDN capability, which is used to host your assets directly from your Office 365 Tenant and it can be accessed by SharePoint sites and add-ins with the help of CDN URLs. </a:t>
            </a:r>
          </a:p>
          <a:p>
            <a:pPr marL="0" indent="0" algn="just">
              <a:lnSpc>
                <a:spcPct val="110000"/>
              </a:lnSpc>
              <a:buNone/>
            </a:pPr>
            <a:r>
              <a:rPr lang="en-US" sz="1600" dirty="0">
                <a:solidFill>
                  <a:schemeClr val="accent6">
                    <a:lumMod val="75000"/>
                  </a:schemeClr>
                </a:solidFill>
              </a:rPr>
              <a:t>Prerequisites to enable Public CDN</a:t>
            </a:r>
          </a:p>
          <a:p>
            <a:pPr algn="just">
              <a:lnSpc>
                <a:spcPct val="110000"/>
              </a:lnSpc>
              <a:buFont typeface="Wingdings" panose="05000000000000000000" pitchFamily="2" charset="2"/>
              <a:buChar char="ü"/>
            </a:pPr>
            <a:r>
              <a:rPr lang="en-US" sz="1600" dirty="0"/>
              <a:t>Download SharePoint Online Management Shell</a:t>
            </a:r>
          </a:p>
          <a:p>
            <a:pPr algn="just">
              <a:lnSpc>
                <a:spcPct val="110000"/>
              </a:lnSpc>
              <a:buFont typeface="Wingdings" panose="05000000000000000000" pitchFamily="2" charset="2"/>
              <a:buChar char="ü"/>
            </a:pPr>
            <a:r>
              <a:rPr lang="en-US" sz="1600" dirty="0"/>
              <a:t>Steps involved to enable Public CDN</a:t>
            </a:r>
          </a:p>
          <a:p>
            <a:pPr lvl="1" algn="just">
              <a:lnSpc>
                <a:spcPct val="110000"/>
              </a:lnSpc>
              <a:buFont typeface="Wingdings" panose="05000000000000000000" pitchFamily="2" charset="2"/>
              <a:buChar char="ü"/>
            </a:pPr>
            <a:r>
              <a:rPr lang="en-US" sz="1592" dirty="0"/>
              <a:t>Open SharePoint Online Management Shell.</a:t>
            </a:r>
          </a:p>
          <a:p>
            <a:pPr lvl="1" algn="just">
              <a:lnSpc>
                <a:spcPct val="110000"/>
              </a:lnSpc>
              <a:buFont typeface="Wingdings" panose="05000000000000000000" pitchFamily="2" charset="2"/>
              <a:buChar char="ü"/>
            </a:pPr>
            <a:r>
              <a:rPr lang="en-US" sz="1592" dirty="0"/>
              <a:t>Run the command given below in the Management Shell to connect to your SharePoint Online Tenant</a:t>
            </a:r>
          </a:p>
          <a:p>
            <a:pPr lvl="2" algn="just">
              <a:lnSpc>
                <a:spcPct val="110000"/>
              </a:lnSpc>
              <a:buFont typeface="Wingdings" panose="05000000000000000000" pitchFamily="2" charset="2"/>
              <a:buChar char="ü"/>
            </a:pPr>
            <a:r>
              <a:rPr lang="en-US" sz="1300" dirty="0">
                <a:solidFill>
                  <a:srgbClr val="FF0000"/>
                </a:solidFill>
              </a:rPr>
              <a:t>Connect-</a:t>
            </a:r>
            <a:r>
              <a:rPr lang="en-US" sz="1300" dirty="0" err="1">
                <a:solidFill>
                  <a:srgbClr val="FF0000"/>
                </a:solidFill>
              </a:rPr>
              <a:t>SPOService</a:t>
            </a:r>
            <a:r>
              <a:rPr lang="en-US" sz="1300" dirty="0">
                <a:solidFill>
                  <a:srgbClr val="FF0000"/>
                </a:solidFill>
              </a:rPr>
              <a:t> -</a:t>
            </a:r>
            <a:r>
              <a:rPr lang="en-US" sz="1300" dirty="0" err="1">
                <a:solidFill>
                  <a:srgbClr val="FF0000"/>
                </a:solidFill>
              </a:rPr>
              <a:t>Url</a:t>
            </a:r>
            <a:r>
              <a:rPr lang="en-US" sz="1300" dirty="0">
                <a:solidFill>
                  <a:srgbClr val="FF0000"/>
                </a:solidFill>
              </a:rPr>
              <a:t> </a:t>
            </a:r>
            <a:r>
              <a:rPr lang="en-US" sz="1300" dirty="0">
                <a:solidFill>
                  <a:srgbClr val="FF0000"/>
                </a:solidFill>
                <a:hlinkClick r:id="rId2">
                  <a:extLst>
                    <a:ext uri="{A12FA001-AC4F-418D-AE19-62706E023703}">
                      <ahyp:hlinkClr xmlns:ahyp="http://schemas.microsoft.com/office/drawing/2018/hyperlinkcolor" val="tx"/>
                    </a:ext>
                  </a:extLst>
                </a:hlinkClick>
              </a:rPr>
              <a:t>https://Jpower4mvp-admin.sharepoint.com</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enable CDN in your Tenant.</a:t>
            </a:r>
          </a:p>
          <a:p>
            <a:pPr lvl="2" algn="just">
              <a:lnSpc>
                <a:spcPct val="110000"/>
              </a:lnSpc>
              <a:buFont typeface="Wingdings" panose="05000000000000000000" pitchFamily="2" charset="2"/>
              <a:buChar char="ü"/>
            </a:pPr>
            <a:r>
              <a:rPr lang="en-US" sz="1300" dirty="0">
                <a:solidFill>
                  <a:srgbClr val="FF0000"/>
                </a:solidFill>
              </a:rPr>
              <a:t>Set-</a:t>
            </a:r>
            <a:r>
              <a:rPr lang="en-US" sz="1300" dirty="0" err="1">
                <a:solidFill>
                  <a:srgbClr val="FF0000"/>
                </a:solidFill>
              </a:rPr>
              <a:t>SPOTenantCdnEnabled</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Create </a:t>
            </a:r>
            <a:r>
              <a:rPr lang="en-US" sz="1592" dirty="0" err="1"/>
              <a:t>SPSite</a:t>
            </a:r>
            <a:r>
              <a:rPr lang="en-US" sz="1592" dirty="0"/>
              <a:t> and Create a new document library in one of your SharePoint Online sites within your Tenant. I have created a folder , which will be added as new CDN origin.</a:t>
            </a:r>
          </a:p>
          <a:p>
            <a:pPr lvl="1" algn="just">
              <a:lnSpc>
                <a:spcPct val="110000"/>
              </a:lnSpc>
              <a:buFont typeface="Wingdings" panose="05000000000000000000" pitchFamily="2" charset="2"/>
              <a:buChar char="ü"/>
            </a:pPr>
            <a:r>
              <a:rPr lang="en-US" sz="1592" dirty="0"/>
              <a:t>Run the command given below to add a new CDN origin.</a:t>
            </a:r>
          </a:p>
          <a:p>
            <a:pPr lvl="2" algn="just">
              <a:lnSpc>
                <a:spcPct val="110000"/>
              </a:lnSpc>
              <a:buFont typeface="Wingdings" panose="05000000000000000000" pitchFamily="2" charset="2"/>
              <a:buChar char="ü"/>
            </a:pPr>
            <a:r>
              <a:rPr lang="en-US" sz="1300" dirty="0">
                <a:solidFill>
                  <a:srgbClr val="FF0000"/>
                </a:solidFill>
              </a:rPr>
              <a:t>Add-</a:t>
            </a:r>
            <a:r>
              <a:rPr lang="en-US" sz="1300" dirty="0" err="1">
                <a:solidFill>
                  <a:srgbClr val="FF0000"/>
                </a:solidFill>
              </a:rPr>
              <a:t>SPOTenantCdnOrigin</a:t>
            </a:r>
            <a:r>
              <a:rPr lang="en-US" sz="1300" dirty="0">
                <a:solidFill>
                  <a:srgbClr val="FF0000"/>
                </a:solidFill>
              </a:rPr>
              <a:t> -</a:t>
            </a:r>
            <a:r>
              <a:rPr lang="en-US" sz="1300" dirty="0" err="1">
                <a:solidFill>
                  <a:srgbClr val="FF0000"/>
                </a:solidFill>
              </a:rPr>
              <a:t>CdnType</a:t>
            </a:r>
            <a:r>
              <a:rPr lang="en-US" sz="1300" dirty="0">
                <a:solidFill>
                  <a:srgbClr val="FF0000"/>
                </a:solidFill>
              </a:rPr>
              <a:t> Public -</a:t>
            </a:r>
            <a:r>
              <a:rPr lang="en-US" sz="1300" dirty="0" err="1">
                <a:solidFill>
                  <a:srgbClr val="FF0000"/>
                </a:solidFill>
              </a:rPr>
              <a:t>OriginUrl</a:t>
            </a:r>
            <a:r>
              <a:rPr lang="en-US" sz="1300" dirty="0">
                <a:solidFill>
                  <a:srgbClr val="FF0000"/>
                </a:solidFill>
              </a:rPr>
              <a:t> sites/JPOWER4/</a:t>
            </a:r>
            <a:r>
              <a:rPr lang="en-US" sz="1300" dirty="0" err="1">
                <a:solidFill>
                  <a:srgbClr val="FF0000"/>
                </a:solidFill>
              </a:rPr>
              <a:t>cdn</a:t>
            </a:r>
            <a:endParaRPr lang="en-US" sz="1300" dirty="0">
              <a:solidFill>
                <a:srgbClr val="FF0000"/>
              </a:solidFill>
            </a:endParaRPr>
          </a:p>
          <a:p>
            <a:pPr lvl="1" algn="just">
              <a:lnSpc>
                <a:spcPct val="110000"/>
              </a:lnSpc>
              <a:buFont typeface="Wingdings" panose="05000000000000000000" pitchFamily="2" charset="2"/>
              <a:buChar char="ü"/>
            </a:pPr>
            <a:r>
              <a:rPr lang="en-US" sz="1592" dirty="0"/>
              <a:t>Run the command given below to get all public Tenant CDN origins.</a:t>
            </a:r>
          </a:p>
          <a:p>
            <a:pPr lvl="2" algn="just">
              <a:lnSpc>
                <a:spcPct val="110000"/>
              </a:lnSpc>
              <a:buFont typeface="Wingdings" panose="05000000000000000000" pitchFamily="2" charset="2"/>
              <a:buChar char="ü"/>
            </a:pPr>
            <a:r>
              <a:rPr lang="en-US" sz="1300" dirty="0">
                <a:solidFill>
                  <a:srgbClr val="FF0000"/>
                </a:solidFill>
              </a:rPr>
              <a:t>Get-</a:t>
            </a:r>
            <a:r>
              <a:rPr lang="en-US" sz="1300" dirty="0" err="1">
                <a:solidFill>
                  <a:srgbClr val="FF0000"/>
                </a:solidFill>
              </a:rPr>
              <a:t>SPOTenantCdnOrigins</a:t>
            </a:r>
            <a:r>
              <a:rPr lang="en-US" sz="1300" dirty="0">
                <a:solidFill>
                  <a:srgbClr val="FF0000"/>
                </a:solidFill>
              </a:rPr>
              <a:t> -</a:t>
            </a:r>
            <a:r>
              <a:rPr lang="en-US" sz="1300" dirty="0" err="1">
                <a:solidFill>
                  <a:srgbClr val="FF0000"/>
                </a:solidFill>
              </a:rPr>
              <a:t>CdnType</a:t>
            </a:r>
            <a:r>
              <a:rPr lang="en-US" sz="1300" dirty="0">
                <a:solidFill>
                  <a:srgbClr val="FF0000"/>
                </a:solidFill>
              </a:rPr>
              <a:t> Public</a:t>
            </a:r>
          </a:p>
          <a:p>
            <a:pPr lvl="1" algn="just">
              <a:lnSpc>
                <a:spcPct val="110000"/>
              </a:lnSpc>
              <a:buFont typeface="Wingdings" panose="05000000000000000000" pitchFamily="2" charset="2"/>
              <a:buChar char="ü"/>
            </a:pPr>
            <a:r>
              <a:rPr lang="en-US" sz="1592" dirty="0"/>
              <a:t>Assets hosted in public CDN origins can be accessed by public CDN URL.</a:t>
            </a:r>
          </a:p>
          <a:p>
            <a:pPr lvl="2" algn="just">
              <a:lnSpc>
                <a:spcPct val="110000"/>
              </a:lnSpc>
              <a:buFont typeface="Wingdings" panose="05000000000000000000" pitchFamily="2" charset="2"/>
              <a:buChar char="ü"/>
            </a:pPr>
            <a:r>
              <a:rPr lang="en-US" sz="1300" dirty="0">
                <a:solidFill>
                  <a:srgbClr val="FF0000"/>
                </a:solidFill>
              </a:rPr>
              <a:t>https://publiccdn.sharepointonline.com/&lt;tenant host name&gt;/sites/site/library</a:t>
            </a:r>
          </a:p>
        </p:txBody>
      </p:sp>
    </p:spTree>
    <p:extLst>
      <p:ext uri="{BB962C8B-B14F-4D97-AF65-F5344CB8AC3E}">
        <p14:creationId xmlns:p14="http://schemas.microsoft.com/office/powerpoint/2010/main" val="239319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effectLst/>
                        </a:rPr>
                        <a:t>Service</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Functionality</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Base URL</a:t>
                      </a:r>
                      <a:endParaRPr lang="en-GB" sz="2000" b="0" i="0" u="none" strike="noStrike" dirty="0">
                        <a:solidFill>
                          <a:srgbClr val="000000"/>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1299105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491" y="4859899"/>
            <a:ext cx="2401112" cy="1240186"/>
          </a:xfrm>
          <a:prstGeom prst="rect">
            <a:avLst/>
          </a:prstGeom>
          <a:blipFill>
            <a:blip r:embed="rId2" cstate="print"/>
            <a:stretch>
              <a:fillRect/>
            </a:stretch>
          </a:blipFill>
        </p:spPr>
        <p:txBody>
          <a:bodyPr wrap="square" lIns="0" tIns="0" rIns="0" bIns="0" rtlCol="0"/>
          <a:lstStyle/>
          <a:p>
            <a:endParaRPr sz="1836"/>
          </a:p>
        </p:txBody>
      </p:sp>
      <p:sp>
        <p:nvSpPr>
          <p:cNvPr id="3" name="object 3"/>
          <p:cNvSpPr/>
          <p:nvPr/>
        </p:nvSpPr>
        <p:spPr>
          <a:xfrm>
            <a:off x="475769" y="4851375"/>
            <a:ext cx="2402667" cy="1241741"/>
          </a:xfrm>
          <a:prstGeom prst="rect">
            <a:avLst/>
          </a:prstGeom>
          <a:blipFill>
            <a:blip r:embed="rId2" cstate="print"/>
            <a:stretch>
              <a:fillRect/>
            </a:stretch>
          </a:blipFill>
        </p:spPr>
        <p:txBody>
          <a:bodyPr wrap="square" lIns="0" tIns="0" rIns="0" bIns="0" rtlCol="0"/>
          <a:lstStyle/>
          <a:p>
            <a:endParaRPr sz="1836"/>
          </a:p>
        </p:txBody>
      </p:sp>
      <p:sp>
        <p:nvSpPr>
          <p:cNvPr id="4" name="object 4"/>
          <p:cNvSpPr/>
          <p:nvPr/>
        </p:nvSpPr>
        <p:spPr>
          <a:xfrm>
            <a:off x="7046582" y="4855637"/>
            <a:ext cx="2441520" cy="1240186"/>
          </a:xfrm>
          <a:prstGeom prst="rect">
            <a:avLst/>
          </a:prstGeom>
          <a:blipFill>
            <a:blip r:embed="rId2" cstate="print"/>
            <a:stretch>
              <a:fillRect/>
            </a:stretch>
          </a:blipFill>
        </p:spPr>
        <p:txBody>
          <a:bodyPr wrap="square" lIns="0" tIns="0" rIns="0" bIns="0" rtlCol="0"/>
          <a:lstStyle/>
          <a:p>
            <a:endParaRPr sz="1836"/>
          </a:p>
        </p:txBody>
      </p:sp>
      <p:sp>
        <p:nvSpPr>
          <p:cNvPr id="5" name="object 5"/>
          <p:cNvSpPr/>
          <p:nvPr/>
        </p:nvSpPr>
        <p:spPr>
          <a:xfrm>
            <a:off x="9264309" y="4851375"/>
            <a:ext cx="2531659" cy="1241741"/>
          </a:xfrm>
          <a:prstGeom prst="rect">
            <a:avLst/>
          </a:prstGeom>
          <a:blipFill>
            <a:blip r:embed="rId2" cstate="print"/>
            <a:stretch>
              <a:fillRect/>
            </a:stretch>
          </a:blipFill>
        </p:spPr>
        <p:txBody>
          <a:bodyPr wrap="square" lIns="0" tIns="0" rIns="0" bIns="0" rtlCol="0"/>
          <a:lstStyle/>
          <a:p>
            <a:endParaRPr sz="1836"/>
          </a:p>
        </p:txBody>
      </p:sp>
      <p:sp>
        <p:nvSpPr>
          <p:cNvPr id="6" name="object 6"/>
          <p:cNvSpPr/>
          <p:nvPr/>
        </p:nvSpPr>
        <p:spPr>
          <a:xfrm>
            <a:off x="2670183" y="4858746"/>
            <a:ext cx="2402667" cy="1240186"/>
          </a:xfrm>
          <a:prstGeom prst="rect">
            <a:avLst/>
          </a:prstGeom>
          <a:blipFill>
            <a:blip r:embed="rId2" cstate="print"/>
            <a:stretch>
              <a:fillRect/>
            </a:stretch>
          </a:blipFill>
        </p:spPr>
        <p:txBody>
          <a:bodyPr wrap="square" lIns="0" tIns="0" rIns="0" bIns="0" rtlCol="0"/>
          <a:lstStyle/>
          <a:p>
            <a:endParaRPr sz="1836"/>
          </a:p>
        </p:txBody>
      </p:sp>
      <p:sp>
        <p:nvSpPr>
          <p:cNvPr id="7" name="object 7"/>
          <p:cNvSpPr/>
          <p:nvPr/>
        </p:nvSpPr>
        <p:spPr>
          <a:xfrm>
            <a:off x="439248" y="4811745"/>
            <a:ext cx="11475869" cy="1282148"/>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endParaRPr sz="1836"/>
          </a:p>
        </p:txBody>
      </p:sp>
      <p:sp>
        <p:nvSpPr>
          <p:cNvPr id="9" name="object 9"/>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endParaRPr sz="1836" dirty="0"/>
          </a:p>
        </p:txBody>
      </p:sp>
      <p:sp>
        <p:nvSpPr>
          <p:cNvPr id="10" name="object 10"/>
          <p:cNvSpPr/>
          <p:nvPr/>
        </p:nvSpPr>
        <p:spPr>
          <a:xfrm>
            <a:off x="9117445" y="1032774"/>
            <a:ext cx="2797413" cy="3657357"/>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endParaRPr sz="1836"/>
          </a:p>
        </p:txBody>
      </p:sp>
      <p:sp>
        <p:nvSpPr>
          <p:cNvPr id="11" name="object 11"/>
          <p:cNvSpPr txBox="1">
            <a:spLocks noGrp="1"/>
          </p:cNvSpPr>
          <p:nvPr>
            <p:ph type="title" idx="4294967295"/>
          </p:nvPr>
        </p:nvSpPr>
        <p:spPr>
          <a:xfrm>
            <a:off x="9639300" y="1074738"/>
            <a:ext cx="2797175" cy="1292225"/>
          </a:xfrm>
          <a:prstGeom prst="rect">
            <a:avLst/>
          </a:prstGeom>
        </p:spPr>
        <p:txBody>
          <a:bodyPr vert="horz" wrap="square" lIns="0" tIns="12303" rIns="0" bIns="0" rtlCol="0" anchor="t">
            <a:spAutoFit/>
          </a:bodyPr>
          <a:lstStyle/>
          <a:p>
            <a:pPr marL="378147" marR="370377" indent="1294" algn="ctr">
              <a:lnSpc>
                <a:spcPct val="100000"/>
              </a:lnSpc>
              <a:spcBef>
                <a:spcPts val="97"/>
              </a:spcBef>
            </a:pPr>
            <a:r>
              <a:rPr sz="2040" b="1" spc="-112" dirty="0">
                <a:solidFill>
                  <a:schemeClr val="bg1"/>
                </a:solidFill>
                <a:latin typeface="Arial"/>
                <a:cs typeface="Arial"/>
              </a:rPr>
              <a:t>STANDALONE </a:t>
            </a:r>
            <a:r>
              <a:rPr sz="2040" b="1" spc="-122" dirty="0">
                <a:solidFill>
                  <a:schemeClr val="bg1"/>
                </a:solidFill>
                <a:latin typeface="Arial"/>
                <a:cs typeface="Arial"/>
              </a:rPr>
              <a:t>WEB,  </a:t>
            </a:r>
            <a:r>
              <a:rPr sz="2040" b="1" spc="-112" dirty="0">
                <a:solidFill>
                  <a:schemeClr val="bg1"/>
                </a:solidFill>
                <a:latin typeface="Arial"/>
                <a:cs typeface="Arial"/>
              </a:rPr>
              <a:t>DEVICE, </a:t>
            </a:r>
            <a:r>
              <a:rPr sz="2040" b="1" spc="-15" dirty="0">
                <a:solidFill>
                  <a:schemeClr val="bg1"/>
                </a:solidFill>
                <a:latin typeface="Arial"/>
                <a:cs typeface="Arial"/>
              </a:rPr>
              <a:t>AND </a:t>
            </a:r>
            <a:r>
              <a:rPr sz="2040" b="1" spc="-153" dirty="0">
                <a:solidFill>
                  <a:schemeClr val="bg1"/>
                </a:solidFill>
                <a:latin typeface="Arial"/>
                <a:cs typeface="Arial"/>
              </a:rPr>
              <a:t>SERVICE  </a:t>
            </a:r>
            <a:r>
              <a:rPr sz="2040" b="1" spc="-148" dirty="0">
                <a:solidFill>
                  <a:schemeClr val="bg1"/>
                </a:solidFill>
                <a:latin typeface="Arial"/>
                <a:cs typeface="Arial"/>
              </a:rPr>
              <a:t>APPS</a:t>
            </a:r>
            <a:endParaRPr sz="2040" dirty="0">
              <a:solidFill>
                <a:schemeClr val="bg1"/>
              </a:solidFill>
              <a:latin typeface="Arial"/>
              <a:cs typeface="Arial"/>
            </a:endParaRPr>
          </a:p>
        </p:txBody>
      </p:sp>
      <p:sp>
        <p:nvSpPr>
          <p:cNvPr id="12" name="object 12"/>
          <p:cNvSpPr/>
          <p:nvPr/>
        </p:nvSpPr>
        <p:spPr>
          <a:xfrm>
            <a:off x="3399843" y="4689616"/>
            <a:ext cx="677337" cy="312767"/>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endParaRPr sz="1836"/>
          </a:p>
        </p:txBody>
      </p:sp>
      <p:sp>
        <p:nvSpPr>
          <p:cNvPr id="13" name="object 13"/>
          <p:cNvSpPr/>
          <p:nvPr/>
        </p:nvSpPr>
        <p:spPr>
          <a:xfrm>
            <a:off x="3963210" y="4971690"/>
            <a:ext cx="230528" cy="36068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endParaRPr sz="1836"/>
          </a:p>
        </p:txBody>
      </p:sp>
      <p:sp>
        <p:nvSpPr>
          <p:cNvPr id="14" name="object 14"/>
          <p:cNvSpPr/>
          <p:nvPr/>
        </p:nvSpPr>
        <p:spPr>
          <a:xfrm>
            <a:off x="9085587" y="4974796"/>
            <a:ext cx="227289" cy="357447"/>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endParaRPr sz="1836"/>
          </a:p>
        </p:txBody>
      </p:sp>
      <p:sp>
        <p:nvSpPr>
          <p:cNvPr id="15" name="object 15"/>
          <p:cNvSpPr/>
          <p:nvPr/>
        </p:nvSpPr>
        <p:spPr>
          <a:xfrm>
            <a:off x="9193066" y="4689616"/>
            <a:ext cx="437742" cy="309528"/>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endParaRPr sz="1836"/>
          </a:p>
        </p:txBody>
      </p:sp>
      <p:sp>
        <p:nvSpPr>
          <p:cNvPr id="16" name="object 16"/>
          <p:cNvSpPr/>
          <p:nvPr/>
        </p:nvSpPr>
        <p:spPr>
          <a:xfrm>
            <a:off x="439247" y="1032774"/>
            <a:ext cx="8475126" cy="3657357"/>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endParaRPr sz="1836"/>
          </a:p>
        </p:txBody>
      </p:sp>
      <p:sp>
        <p:nvSpPr>
          <p:cNvPr id="17" name="object 17"/>
          <p:cNvSpPr/>
          <p:nvPr/>
        </p:nvSpPr>
        <p:spPr>
          <a:xfrm>
            <a:off x="624964" y="2298603"/>
            <a:ext cx="980649" cy="686921"/>
          </a:xfrm>
          <a:prstGeom prst="rect">
            <a:avLst/>
          </a:prstGeom>
          <a:blipFill>
            <a:blip r:embed="rId3" cstate="print"/>
            <a:stretch>
              <a:fillRect/>
            </a:stretch>
          </a:blipFill>
        </p:spPr>
        <p:txBody>
          <a:bodyPr wrap="square" lIns="0" tIns="0" rIns="0" bIns="0" rtlCol="0"/>
          <a:lstStyle/>
          <a:p>
            <a:endParaRPr sz="1836"/>
          </a:p>
        </p:txBody>
      </p:sp>
      <p:sp>
        <p:nvSpPr>
          <p:cNvPr id="18" name="object 18"/>
          <p:cNvSpPr/>
          <p:nvPr/>
        </p:nvSpPr>
        <p:spPr>
          <a:xfrm>
            <a:off x="663468" y="3018550"/>
            <a:ext cx="1255559" cy="187789"/>
          </a:xfrm>
          <a:prstGeom prst="rect">
            <a:avLst/>
          </a:prstGeom>
          <a:blipFill>
            <a:blip r:embed="rId4" cstate="print"/>
            <a:stretch>
              <a:fillRect/>
            </a:stretch>
          </a:blipFill>
        </p:spPr>
        <p:txBody>
          <a:bodyPr wrap="square" lIns="0" tIns="0" rIns="0" bIns="0" rtlCol="0"/>
          <a:lstStyle/>
          <a:p>
            <a:endParaRPr sz="1836"/>
          </a:p>
        </p:txBody>
      </p:sp>
      <p:sp>
        <p:nvSpPr>
          <p:cNvPr id="19" name="object 19"/>
          <p:cNvSpPr/>
          <p:nvPr/>
        </p:nvSpPr>
        <p:spPr>
          <a:xfrm>
            <a:off x="2484339" y="1896218"/>
            <a:ext cx="1087364" cy="131581"/>
          </a:xfrm>
          <a:prstGeom prst="rect">
            <a:avLst/>
          </a:prstGeom>
          <a:blipFill>
            <a:blip r:embed="rId5" cstate="print"/>
            <a:stretch>
              <a:fillRect/>
            </a:stretch>
          </a:blipFill>
        </p:spPr>
        <p:txBody>
          <a:bodyPr wrap="square" lIns="0" tIns="0" rIns="0" bIns="0" rtlCol="0"/>
          <a:lstStyle/>
          <a:p>
            <a:endParaRPr sz="1836"/>
          </a:p>
        </p:txBody>
      </p:sp>
      <p:sp>
        <p:nvSpPr>
          <p:cNvPr id="20" name="object 20"/>
          <p:cNvSpPr/>
          <p:nvPr/>
        </p:nvSpPr>
        <p:spPr>
          <a:xfrm>
            <a:off x="2221044" y="2149410"/>
            <a:ext cx="1599447" cy="165126"/>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endParaRPr sz="1836"/>
          </a:p>
        </p:txBody>
      </p:sp>
      <p:sp>
        <p:nvSpPr>
          <p:cNvPr id="21" name="object 21"/>
          <p:cNvSpPr/>
          <p:nvPr/>
        </p:nvSpPr>
        <p:spPr>
          <a:xfrm>
            <a:off x="2221044" y="2314146"/>
            <a:ext cx="1599447" cy="174190"/>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endParaRPr sz="1836"/>
          </a:p>
        </p:txBody>
      </p:sp>
      <p:sp>
        <p:nvSpPr>
          <p:cNvPr id="22" name="object 22"/>
          <p:cNvSpPr/>
          <p:nvPr/>
        </p:nvSpPr>
        <p:spPr>
          <a:xfrm>
            <a:off x="2221044" y="2149409"/>
            <a:ext cx="1599447" cy="2284554"/>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endParaRPr sz="1836"/>
          </a:p>
        </p:txBody>
      </p:sp>
      <p:sp>
        <p:nvSpPr>
          <p:cNvPr id="23" name="object 23"/>
          <p:cNvSpPr/>
          <p:nvPr/>
        </p:nvSpPr>
        <p:spPr>
          <a:xfrm>
            <a:off x="3447244" y="2272185"/>
            <a:ext cx="73821"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endParaRPr sz="1836"/>
          </a:p>
        </p:txBody>
      </p:sp>
      <p:sp>
        <p:nvSpPr>
          <p:cNvPr id="24" name="object 24"/>
          <p:cNvSpPr/>
          <p:nvPr/>
        </p:nvSpPr>
        <p:spPr>
          <a:xfrm>
            <a:off x="3580897" y="2231777"/>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25" name="object 25"/>
          <p:cNvSpPr txBox="1"/>
          <p:nvPr/>
        </p:nvSpPr>
        <p:spPr>
          <a:xfrm>
            <a:off x="3678808" y="2183988"/>
            <a:ext cx="106197" cy="141759"/>
          </a:xfrm>
          <a:prstGeom prst="rect">
            <a:avLst/>
          </a:prstGeom>
        </p:spPr>
        <p:txBody>
          <a:bodyPr vert="horz" wrap="square" lIns="0" tIns="13598" rIns="0" bIns="0" rtlCol="0">
            <a:spAutoFit/>
          </a:bodyPr>
          <a:lstStyle/>
          <a:p>
            <a:pPr>
              <a:spcBef>
                <a:spcPts val="107"/>
              </a:spcBef>
            </a:pPr>
            <a:r>
              <a:rPr sz="816" spc="158" dirty="0">
                <a:solidFill>
                  <a:srgbClr val="EAEAEA"/>
                </a:solidFill>
                <a:latin typeface="Arial"/>
                <a:cs typeface="Arial"/>
              </a:rPr>
              <a:t></a:t>
            </a:r>
            <a:endParaRPr sz="816">
              <a:latin typeface="Arial"/>
              <a:cs typeface="Arial"/>
            </a:endParaRPr>
          </a:p>
        </p:txBody>
      </p:sp>
      <p:sp>
        <p:nvSpPr>
          <p:cNvPr id="26" name="object 26"/>
          <p:cNvSpPr/>
          <p:nvPr/>
        </p:nvSpPr>
        <p:spPr>
          <a:xfrm>
            <a:off x="2368685" y="2290834"/>
            <a:ext cx="113969"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endParaRPr sz="1836"/>
          </a:p>
        </p:txBody>
      </p:sp>
      <p:sp>
        <p:nvSpPr>
          <p:cNvPr id="27" name="object 27"/>
          <p:cNvSpPr/>
          <p:nvPr/>
        </p:nvSpPr>
        <p:spPr>
          <a:xfrm>
            <a:off x="2322839" y="2585338"/>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8" name="object 28"/>
          <p:cNvSpPr/>
          <p:nvPr/>
        </p:nvSpPr>
        <p:spPr>
          <a:xfrm>
            <a:off x="2322839" y="2776495"/>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29" name="object 29"/>
          <p:cNvSpPr/>
          <p:nvPr/>
        </p:nvSpPr>
        <p:spPr>
          <a:xfrm>
            <a:off x="2322839" y="2967652"/>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0" name="object 30"/>
          <p:cNvSpPr/>
          <p:nvPr/>
        </p:nvSpPr>
        <p:spPr>
          <a:xfrm>
            <a:off x="2322839" y="3157253"/>
            <a:ext cx="865126"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endParaRPr sz="1836"/>
          </a:p>
        </p:txBody>
      </p:sp>
      <p:sp>
        <p:nvSpPr>
          <p:cNvPr id="31" name="object 31"/>
          <p:cNvSpPr/>
          <p:nvPr/>
        </p:nvSpPr>
        <p:spPr>
          <a:xfrm>
            <a:off x="2322841" y="3539567"/>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2" name="object 32"/>
          <p:cNvSpPr/>
          <p:nvPr/>
        </p:nvSpPr>
        <p:spPr>
          <a:xfrm>
            <a:off x="2322841" y="3348412"/>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3" name="object 33"/>
          <p:cNvSpPr/>
          <p:nvPr/>
        </p:nvSpPr>
        <p:spPr>
          <a:xfrm>
            <a:off x="2322841" y="4301086"/>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4" name="object 34"/>
          <p:cNvSpPr/>
          <p:nvPr/>
        </p:nvSpPr>
        <p:spPr>
          <a:xfrm>
            <a:off x="2322841" y="4111483"/>
            <a:ext cx="1398706"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endParaRPr sz="1836"/>
          </a:p>
        </p:txBody>
      </p:sp>
      <p:sp>
        <p:nvSpPr>
          <p:cNvPr id="35" name="object 35"/>
          <p:cNvSpPr/>
          <p:nvPr/>
        </p:nvSpPr>
        <p:spPr>
          <a:xfrm>
            <a:off x="2658529" y="3687209"/>
            <a:ext cx="749215" cy="286217"/>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endParaRPr sz="1836"/>
          </a:p>
        </p:txBody>
      </p:sp>
      <p:sp>
        <p:nvSpPr>
          <p:cNvPr id="36" name="object 36"/>
          <p:cNvSpPr/>
          <p:nvPr/>
        </p:nvSpPr>
        <p:spPr>
          <a:xfrm>
            <a:off x="3259196" y="2722879"/>
            <a:ext cx="419612" cy="419612"/>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endParaRPr sz="1836"/>
          </a:p>
        </p:txBody>
      </p:sp>
      <p:sp>
        <p:nvSpPr>
          <p:cNvPr id="37" name="object 37"/>
          <p:cNvSpPr/>
          <p:nvPr/>
        </p:nvSpPr>
        <p:spPr>
          <a:xfrm>
            <a:off x="3496458" y="2697366"/>
            <a:ext cx="212913" cy="212913"/>
          </a:xfrm>
          <a:prstGeom prst="rect">
            <a:avLst/>
          </a:prstGeom>
          <a:blipFill>
            <a:blip r:embed="rId6" cstate="print"/>
            <a:stretch>
              <a:fillRect/>
            </a:stretch>
          </a:blipFill>
        </p:spPr>
        <p:txBody>
          <a:bodyPr wrap="square" lIns="0" tIns="0" rIns="0" bIns="0" rtlCol="0"/>
          <a:lstStyle/>
          <a:p>
            <a:endParaRPr sz="1836"/>
          </a:p>
        </p:txBody>
      </p:sp>
      <p:sp>
        <p:nvSpPr>
          <p:cNvPr id="38" name="object 38"/>
          <p:cNvSpPr/>
          <p:nvPr/>
        </p:nvSpPr>
        <p:spPr>
          <a:xfrm>
            <a:off x="4621121" y="2692056"/>
            <a:ext cx="1437430" cy="131581"/>
          </a:xfrm>
          <a:prstGeom prst="rect">
            <a:avLst/>
          </a:prstGeom>
          <a:blipFill>
            <a:blip r:embed="rId7" cstate="print"/>
            <a:stretch>
              <a:fillRect/>
            </a:stretch>
          </a:blipFill>
        </p:spPr>
        <p:txBody>
          <a:bodyPr wrap="square" lIns="0" tIns="0" rIns="0" bIns="0" rtlCol="0"/>
          <a:lstStyle/>
          <a:p>
            <a:endParaRPr sz="1836"/>
          </a:p>
        </p:txBody>
      </p:sp>
      <p:sp>
        <p:nvSpPr>
          <p:cNvPr id="39" name="object 39"/>
          <p:cNvSpPr/>
          <p:nvPr/>
        </p:nvSpPr>
        <p:spPr>
          <a:xfrm>
            <a:off x="4311333" y="2920252"/>
            <a:ext cx="2057912" cy="1420724"/>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endParaRPr sz="1836"/>
          </a:p>
        </p:txBody>
      </p:sp>
      <p:sp>
        <p:nvSpPr>
          <p:cNvPr id="40" name="object 40"/>
          <p:cNvSpPr/>
          <p:nvPr/>
        </p:nvSpPr>
        <p:spPr>
          <a:xfrm>
            <a:off x="5316848" y="2951335"/>
            <a:ext cx="46623" cy="45329"/>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endParaRPr sz="1836"/>
          </a:p>
        </p:txBody>
      </p:sp>
      <p:sp>
        <p:nvSpPr>
          <p:cNvPr id="41" name="object 41"/>
          <p:cNvSpPr/>
          <p:nvPr/>
        </p:nvSpPr>
        <p:spPr>
          <a:xfrm>
            <a:off x="4387486" y="3029040"/>
            <a:ext cx="1919336" cy="1251065"/>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endParaRPr sz="1836"/>
          </a:p>
        </p:txBody>
      </p:sp>
      <p:sp>
        <p:nvSpPr>
          <p:cNvPr id="42" name="object 42"/>
          <p:cNvSpPr/>
          <p:nvPr/>
        </p:nvSpPr>
        <p:spPr>
          <a:xfrm>
            <a:off x="3991185" y="4356257"/>
            <a:ext cx="2667256" cy="108788"/>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endParaRPr sz="1836"/>
          </a:p>
        </p:txBody>
      </p:sp>
      <p:sp>
        <p:nvSpPr>
          <p:cNvPr id="43" name="object 43"/>
          <p:cNvSpPr/>
          <p:nvPr/>
        </p:nvSpPr>
        <p:spPr>
          <a:xfrm>
            <a:off x="4859161" y="3105968"/>
            <a:ext cx="1319706" cy="3886"/>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endParaRPr sz="1836"/>
          </a:p>
        </p:txBody>
      </p:sp>
      <p:sp>
        <p:nvSpPr>
          <p:cNvPr id="44" name="object 44"/>
          <p:cNvSpPr/>
          <p:nvPr/>
        </p:nvSpPr>
        <p:spPr>
          <a:xfrm>
            <a:off x="4859161" y="3215534"/>
            <a:ext cx="1319706" cy="7123"/>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endParaRPr sz="1836"/>
          </a:p>
        </p:txBody>
      </p:sp>
      <p:sp>
        <p:nvSpPr>
          <p:cNvPr id="45" name="object 45"/>
          <p:cNvSpPr/>
          <p:nvPr/>
        </p:nvSpPr>
        <p:spPr>
          <a:xfrm>
            <a:off x="4859161" y="3105971"/>
            <a:ext cx="1319706" cy="116558"/>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endParaRPr sz="1836"/>
          </a:p>
        </p:txBody>
      </p:sp>
      <p:sp>
        <p:nvSpPr>
          <p:cNvPr id="46" name="object 46"/>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endParaRPr sz="1836"/>
          </a:p>
        </p:txBody>
      </p:sp>
      <p:sp>
        <p:nvSpPr>
          <p:cNvPr id="47" name="object 47"/>
          <p:cNvSpPr/>
          <p:nvPr/>
        </p:nvSpPr>
        <p:spPr>
          <a:xfrm>
            <a:off x="4431776" y="3101307"/>
            <a:ext cx="365219" cy="1105367"/>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endParaRPr sz="1836"/>
          </a:p>
        </p:txBody>
      </p:sp>
      <p:sp>
        <p:nvSpPr>
          <p:cNvPr id="48" name="object 48"/>
          <p:cNvSpPr/>
          <p:nvPr/>
        </p:nvSpPr>
        <p:spPr>
          <a:xfrm>
            <a:off x="4844397" y="3287024"/>
            <a:ext cx="139871" cy="136762"/>
          </a:xfrm>
          <a:prstGeom prst="rect">
            <a:avLst/>
          </a:prstGeom>
          <a:blipFill>
            <a:blip r:embed="rId8" cstate="print"/>
            <a:stretch>
              <a:fillRect/>
            </a:stretch>
          </a:blipFill>
        </p:spPr>
        <p:txBody>
          <a:bodyPr wrap="square" lIns="0" tIns="0" rIns="0" bIns="0" rtlCol="0"/>
          <a:lstStyle/>
          <a:p>
            <a:endParaRPr sz="1836"/>
          </a:p>
        </p:txBody>
      </p:sp>
      <p:sp>
        <p:nvSpPr>
          <p:cNvPr id="49" name="object 49"/>
          <p:cNvSpPr/>
          <p:nvPr/>
        </p:nvSpPr>
        <p:spPr>
          <a:xfrm>
            <a:off x="4984268" y="331655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0" name="object 50"/>
          <p:cNvSpPr/>
          <p:nvPr/>
        </p:nvSpPr>
        <p:spPr>
          <a:xfrm>
            <a:off x="4984268" y="3388041"/>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1" name="object 51"/>
          <p:cNvSpPr/>
          <p:nvPr/>
        </p:nvSpPr>
        <p:spPr>
          <a:xfrm>
            <a:off x="4988929" y="3473518"/>
            <a:ext cx="1077522" cy="247364"/>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endParaRPr sz="1836"/>
          </a:p>
        </p:txBody>
      </p:sp>
      <p:sp>
        <p:nvSpPr>
          <p:cNvPr id="52" name="object 52"/>
          <p:cNvSpPr/>
          <p:nvPr/>
        </p:nvSpPr>
        <p:spPr>
          <a:xfrm>
            <a:off x="4998254" y="3487505"/>
            <a:ext cx="94800" cy="94800"/>
          </a:xfrm>
          <a:prstGeom prst="rect">
            <a:avLst/>
          </a:prstGeom>
          <a:blipFill>
            <a:blip r:embed="rId9" cstate="print"/>
            <a:stretch>
              <a:fillRect/>
            </a:stretch>
          </a:blipFill>
        </p:spPr>
        <p:txBody>
          <a:bodyPr wrap="square" lIns="0" tIns="0" rIns="0" bIns="0" rtlCol="0"/>
          <a:lstStyle/>
          <a:p>
            <a:endParaRPr sz="1836"/>
          </a:p>
        </p:txBody>
      </p:sp>
      <p:sp>
        <p:nvSpPr>
          <p:cNvPr id="53" name="object 53"/>
          <p:cNvSpPr/>
          <p:nvPr/>
        </p:nvSpPr>
        <p:spPr>
          <a:xfrm>
            <a:off x="5108598" y="3529466"/>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4" name="object 54"/>
          <p:cNvSpPr/>
          <p:nvPr/>
        </p:nvSpPr>
        <p:spPr>
          <a:xfrm>
            <a:off x="5108598" y="361028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5" name="object 55"/>
          <p:cNvSpPr/>
          <p:nvPr/>
        </p:nvSpPr>
        <p:spPr>
          <a:xfrm>
            <a:off x="4842842" y="3789003"/>
            <a:ext cx="139871" cy="136762"/>
          </a:xfrm>
          <a:prstGeom prst="rect">
            <a:avLst/>
          </a:prstGeom>
          <a:blipFill>
            <a:blip r:embed="rId8" cstate="print"/>
            <a:stretch>
              <a:fillRect/>
            </a:stretch>
          </a:blipFill>
        </p:spPr>
        <p:txBody>
          <a:bodyPr wrap="square" lIns="0" tIns="0" rIns="0" bIns="0" rtlCol="0"/>
          <a:lstStyle/>
          <a:p>
            <a:endParaRPr sz="1836"/>
          </a:p>
        </p:txBody>
      </p:sp>
      <p:sp>
        <p:nvSpPr>
          <p:cNvPr id="56" name="object 56"/>
          <p:cNvSpPr/>
          <p:nvPr/>
        </p:nvSpPr>
        <p:spPr>
          <a:xfrm>
            <a:off x="4982715" y="381853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7" name="object 57"/>
          <p:cNvSpPr/>
          <p:nvPr/>
        </p:nvSpPr>
        <p:spPr>
          <a:xfrm>
            <a:off x="4982715" y="3890020"/>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58" name="object 58"/>
          <p:cNvSpPr/>
          <p:nvPr/>
        </p:nvSpPr>
        <p:spPr>
          <a:xfrm>
            <a:off x="4988929" y="3972390"/>
            <a:ext cx="1075579" cy="115264"/>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endParaRPr sz="1836"/>
          </a:p>
        </p:txBody>
      </p:sp>
      <p:sp>
        <p:nvSpPr>
          <p:cNvPr id="59" name="object 59"/>
          <p:cNvSpPr/>
          <p:nvPr/>
        </p:nvSpPr>
        <p:spPr>
          <a:xfrm>
            <a:off x="4996699" y="3986377"/>
            <a:ext cx="94800" cy="94800"/>
          </a:xfrm>
          <a:prstGeom prst="rect">
            <a:avLst/>
          </a:prstGeom>
          <a:blipFill>
            <a:blip r:embed="rId9" cstate="print"/>
            <a:stretch>
              <a:fillRect/>
            </a:stretch>
          </a:blipFill>
        </p:spPr>
        <p:txBody>
          <a:bodyPr wrap="square" lIns="0" tIns="0" rIns="0" bIns="0" rtlCol="0"/>
          <a:lstStyle/>
          <a:p>
            <a:endParaRPr sz="1836"/>
          </a:p>
        </p:txBody>
      </p:sp>
      <p:sp>
        <p:nvSpPr>
          <p:cNvPr id="60" name="object 60"/>
          <p:cNvSpPr/>
          <p:nvPr/>
        </p:nvSpPr>
        <p:spPr>
          <a:xfrm>
            <a:off x="5107043" y="4028338"/>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1" name="object 61"/>
          <p:cNvSpPr/>
          <p:nvPr/>
        </p:nvSpPr>
        <p:spPr>
          <a:xfrm>
            <a:off x="4988929" y="4095165"/>
            <a:ext cx="1075579" cy="113969"/>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endParaRPr sz="1836"/>
          </a:p>
        </p:txBody>
      </p:sp>
      <p:sp>
        <p:nvSpPr>
          <p:cNvPr id="62" name="object 62"/>
          <p:cNvSpPr/>
          <p:nvPr/>
        </p:nvSpPr>
        <p:spPr>
          <a:xfrm>
            <a:off x="4996699" y="4109152"/>
            <a:ext cx="94800" cy="94800"/>
          </a:xfrm>
          <a:prstGeom prst="rect">
            <a:avLst/>
          </a:prstGeom>
          <a:blipFill>
            <a:blip r:embed="rId9" cstate="print"/>
            <a:stretch>
              <a:fillRect/>
            </a:stretch>
          </a:blipFill>
        </p:spPr>
        <p:txBody>
          <a:bodyPr wrap="square" lIns="0" tIns="0" rIns="0" bIns="0" rtlCol="0"/>
          <a:lstStyle/>
          <a:p>
            <a:endParaRPr sz="1836"/>
          </a:p>
        </p:txBody>
      </p:sp>
      <p:sp>
        <p:nvSpPr>
          <p:cNvPr id="63" name="object 63"/>
          <p:cNvSpPr/>
          <p:nvPr/>
        </p:nvSpPr>
        <p:spPr>
          <a:xfrm>
            <a:off x="5107043" y="4151112"/>
            <a:ext cx="922758"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endParaRPr sz="1836"/>
          </a:p>
        </p:txBody>
      </p:sp>
      <p:sp>
        <p:nvSpPr>
          <p:cNvPr id="64" name="object 64"/>
          <p:cNvSpPr/>
          <p:nvPr/>
        </p:nvSpPr>
        <p:spPr>
          <a:xfrm>
            <a:off x="7422162" y="1896218"/>
            <a:ext cx="512340" cy="131581"/>
          </a:xfrm>
          <a:prstGeom prst="rect">
            <a:avLst/>
          </a:prstGeom>
          <a:blipFill>
            <a:blip r:embed="rId10" cstate="print"/>
            <a:stretch>
              <a:fillRect/>
            </a:stretch>
          </a:blipFill>
        </p:spPr>
        <p:txBody>
          <a:bodyPr wrap="square" lIns="0" tIns="0" rIns="0" bIns="0" rtlCol="0"/>
          <a:lstStyle/>
          <a:p>
            <a:endParaRPr sz="1836"/>
          </a:p>
        </p:txBody>
      </p:sp>
      <p:sp>
        <p:nvSpPr>
          <p:cNvPr id="65" name="object 65"/>
          <p:cNvSpPr/>
          <p:nvPr/>
        </p:nvSpPr>
        <p:spPr>
          <a:xfrm>
            <a:off x="6860087" y="2171167"/>
            <a:ext cx="1600742" cy="22081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endParaRPr sz="1836"/>
          </a:p>
        </p:txBody>
      </p:sp>
      <p:sp>
        <p:nvSpPr>
          <p:cNvPr id="66" name="object 66"/>
          <p:cNvSpPr/>
          <p:nvPr/>
        </p:nvSpPr>
        <p:spPr>
          <a:xfrm>
            <a:off x="6874076" y="2144746"/>
            <a:ext cx="1600742" cy="2284554"/>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endParaRPr sz="1836"/>
          </a:p>
        </p:txBody>
      </p:sp>
      <p:sp>
        <p:nvSpPr>
          <p:cNvPr id="67" name="object 67"/>
          <p:cNvSpPr/>
          <p:nvPr/>
        </p:nvSpPr>
        <p:spPr>
          <a:xfrm>
            <a:off x="6937018" y="2282286"/>
            <a:ext cx="381407"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endParaRPr sz="1836"/>
          </a:p>
        </p:txBody>
      </p:sp>
      <p:sp>
        <p:nvSpPr>
          <p:cNvPr id="68" name="object 68"/>
          <p:cNvSpPr/>
          <p:nvPr/>
        </p:nvSpPr>
        <p:spPr>
          <a:xfrm>
            <a:off x="6999182" y="2558920"/>
            <a:ext cx="1344312" cy="380759"/>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endParaRPr sz="1836"/>
          </a:p>
        </p:txBody>
      </p:sp>
      <p:sp>
        <p:nvSpPr>
          <p:cNvPr id="69" name="object 69"/>
          <p:cNvSpPr/>
          <p:nvPr/>
        </p:nvSpPr>
        <p:spPr>
          <a:xfrm>
            <a:off x="6999181" y="3054682"/>
            <a:ext cx="326364" cy="367161"/>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0" name="object 70"/>
          <p:cNvSpPr/>
          <p:nvPr/>
        </p:nvSpPr>
        <p:spPr>
          <a:xfrm>
            <a:off x="6999182" y="3564435"/>
            <a:ext cx="834691" cy="733672"/>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endParaRPr sz="1836"/>
          </a:p>
        </p:txBody>
      </p:sp>
      <p:sp>
        <p:nvSpPr>
          <p:cNvPr id="71" name="object 71"/>
          <p:cNvSpPr/>
          <p:nvPr/>
        </p:nvSpPr>
        <p:spPr>
          <a:xfrm>
            <a:off x="8015576" y="3051575"/>
            <a:ext cx="326364" cy="1243295"/>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endParaRPr sz="1836"/>
          </a:p>
        </p:txBody>
      </p:sp>
      <p:sp>
        <p:nvSpPr>
          <p:cNvPr id="72" name="object 72"/>
          <p:cNvSpPr/>
          <p:nvPr/>
        </p:nvSpPr>
        <p:spPr>
          <a:xfrm>
            <a:off x="7505824" y="3051574"/>
            <a:ext cx="328307" cy="367161"/>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endParaRPr sz="1836"/>
          </a:p>
        </p:txBody>
      </p:sp>
      <p:sp>
        <p:nvSpPr>
          <p:cNvPr id="73" name="object 73"/>
          <p:cNvSpPr/>
          <p:nvPr/>
        </p:nvSpPr>
        <p:spPr>
          <a:xfrm>
            <a:off x="8076962" y="2293941"/>
            <a:ext cx="73821"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endParaRPr sz="1836"/>
          </a:p>
        </p:txBody>
      </p:sp>
      <p:sp>
        <p:nvSpPr>
          <p:cNvPr id="74" name="object 74"/>
          <p:cNvSpPr/>
          <p:nvPr/>
        </p:nvSpPr>
        <p:spPr>
          <a:xfrm>
            <a:off x="8212171" y="2253536"/>
            <a:ext cx="48566" cy="53098"/>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endParaRPr sz="1836"/>
          </a:p>
        </p:txBody>
      </p:sp>
      <p:sp>
        <p:nvSpPr>
          <p:cNvPr id="75" name="object 75"/>
          <p:cNvSpPr txBox="1"/>
          <p:nvPr/>
        </p:nvSpPr>
        <p:spPr>
          <a:xfrm>
            <a:off x="6860087" y="2206135"/>
            <a:ext cx="1600742" cy="141759"/>
          </a:xfrm>
          <a:prstGeom prst="rect">
            <a:avLst/>
          </a:prstGeom>
        </p:spPr>
        <p:txBody>
          <a:bodyPr vert="horz" wrap="square" lIns="0" tIns="13598" rIns="0" bIns="0" rtlCol="0">
            <a:spAutoFit/>
          </a:bodyPr>
          <a:lstStyle/>
          <a:p>
            <a:pPr marR="50506" algn="r">
              <a:spcBef>
                <a:spcPts val="107"/>
              </a:spcBef>
            </a:pPr>
            <a:r>
              <a:rPr sz="816" spc="158" dirty="0">
                <a:solidFill>
                  <a:srgbClr val="EAEAEA"/>
                </a:solidFill>
                <a:latin typeface="Arial"/>
                <a:cs typeface="Arial"/>
              </a:rPr>
              <a:t></a:t>
            </a:r>
            <a:endParaRPr sz="816">
              <a:latin typeface="Arial"/>
              <a:cs typeface="Arial"/>
            </a:endParaRPr>
          </a:p>
        </p:txBody>
      </p:sp>
      <p:sp>
        <p:nvSpPr>
          <p:cNvPr id="76" name="object 76"/>
          <p:cNvSpPr/>
          <p:nvPr/>
        </p:nvSpPr>
        <p:spPr>
          <a:xfrm>
            <a:off x="438471" y="1016458"/>
            <a:ext cx="8475126" cy="473358"/>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endParaRPr sz="1836"/>
          </a:p>
        </p:txBody>
      </p:sp>
      <p:sp>
        <p:nvSpPr>
          <p:cNvPr id="77" name="object 77"/>
          <p:cNvSpPr txBox="1"/>
          <p:nvPr/>
        </p:nvSpPr>
        <p:spPr>
          <a:xfrm>
            <a:off x="444687" y="1016458"/>
            <a:ext cx="8464117" cy="477652"/>
          </a:xfrm>
          <a:prstGeom prst="rect">
            <a:avLst/>
          </a:prstGeom>
          <a:solidFill>
            <a:srgbClr val="124548"/>
          </a:solidFill>
        </p:spPr>
        <p:txBody>
          <a:bodyPr vert="horz" wrap="square" lIns="0" tIns="29140" rIns="0" bIns="0" rtlCol="0">
            <a:spAutoFit/>
          </a:bodyPr>
          <a:lstStyle/>
          <a:p>
            <a:pPr algn="ctr">
              <a:spcBef>
                <a:spcPts val="228"/>
              </a:spcBef>
            </a:pPr>
            <a:r>
              <a:rPr sz="2856" b="1" spc="-82" dirty="0">
                <a:solidFill>
                  <a:srgbClr val="FFFFFF"/>
                </a:solidFill>
                <a:latin typeface="Arial"/>
                <a:cs typeface="Arial"/>
              </a:rPr>
              <a:t>EXTENSIONS</a:t>
            </a:r>
            <a:endParaRPr sz="2856" dirty="0">
              <a:latin typeface="Arial"/>
              <a:cs typeface="Arial"/>
            </a:endParaRPr>
          </a:p>
        </p:txBody>
      </p:sp>
      <p:sp>
        <p:nvSpPr>
          <p:cNvPr id="78" name="object 78"/>
          <p:cNvSpPr/>
          <p:nvPr/>
        </p:nvSpPr>
        <p:spPr>
          <a:xfrm>
            <a:off x="9266642" y="2453240"/>
            <a:ext cx="2504074" cy="2076691"/>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endParaRPr sz="1836"/>
          </a:p>
        </p:txBody>
      </p:sp>
      <p:sp>
        <p:nvSpPr>
          <p:cNvPr id="79" name="object 79"/>
          <p:cNvSpPr txBox="1"/>
          <p:nvPr/>
        </p:nvSpPr>
        <p:spPr>
          <a:xfrm>
            <a:off x="9266642" y="2453239"/>
            <a:ext cx="2504074" cy="266584"/>
          </a:xfrm>
          <a:prstGeom prst="rect">
            <a:avLst/>
          </a:prstGeom>
          <a:ln w="10667">
            <a:solidFill>
              <a:srgbClr val="8D8D8D"/>
            </a:solidFill>
          </a:ln>
        </p:spPr>
        <p:txBody>
          <a:bodyPr vert="horz" wrap="square" lIns="0" tIns="42091" rIns="0" bIns="0" rtlCol="0">
            <a:spAutoFit/>
          </a:bodyPr>
          <a:lstStyle/>
          <a:p>
            <a:pPr marL="303036">
              <a:spcBef>
                <a:spcPts val="330"/>
              </a:spcBef>
            </a:pPr>
            <a:r>
              <a:rPr sz="1428" b="1" spc="-87" dirty="0">
                <a:solidFill>
                  <a:srgbClr val="505050"/>
                </a:solidFill>
                <a:latin typeface="Arial"/>
                <a:cs typeface="Arial"/>
              </a:rPr>
              <a:t>EMBEDDED</a:t>
            </a:r>
            <a:r>
              <a:rPr sz="1428" b="1" spc="-25" dirty="0">
                <a:solidFill>
                  <a:srgbClr val="505050"/>
                </a:solidFill>
                <a:latin typeface="Arial"/>
                <a:cs typeface="Arial"/>
              </a:rPr>
              <a:t> </a:t>
            </a:r>
            <a:r>
              <a:rPr sz="1428" b="1" spc="-116" dirty="0">
                <a:solidFill>
                  <a:srgbClr val="505050"/>
                </a:solidFill>
                <a:latin typeface="Arial"/>
                <a:cs typeface="Arial"/>
              </a:rPr>
              <a:t>CANVASES</a:t>
            </a:r>
            <a:endParaRPr sz="1428">
              <a:latin typeface="Arial"/>
              <a:cs typeface="Arial"/>
            </a:endParaRPr>
          </a:p>
        </p:txBody>
      </p:sp>
      <p:sp>
        <p:nvSpPr>
          <p:cNvPr id="80" name="object 80"/>
          <p:cNvSpPr/>
          <p:nvPr/>
        </p:nvSpPr>
        <p:spPr>
          <a:xfrm>
            <a:off x="9455466" y="3287022"/>
            <a:ext cx="2098061" cy="1131398"/>
          </a:xfrm>
          <a:prstGeom prst="rect">
            <a:avLst/>
          </a:prstGeom>
          <a:blipFill>
            <a:blip r:embed="rId11" cstate="print"/>
            <a:stretch>
              <a:fillRect/>
            </a:stretch>
          </a:blipFill>
        </p:spPr>
        <p:txBody>
          <a:bodyPr wrap="square" lIns="0" tIns="0" rIns="0" bIns="0" rtlCol="0"/>
          <a:lstStyle/>
          <a:p>
            <a:endParaRPr sz="1836"/>
          </a:p>
        </p:txBody>
      </p:sp>
      <p:sp>
        <p:nvSpPr>
          <p:cNvPr id="81" name="object 81"/>
          <p:cNvSpPr/>
          <p:nvPr/>
        </p:nvSpPr>
        <p:spPr>
          <a:xfrm>
            <a:off x="2043874" y="5473669"/>
            <a:ext cx="225347" cy="326364"/>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endParaRPr sz="1836"/>
          </a:p>
        </p:txBody>
      </p:sp>
      <p:sp>
        <p:nvSpPr>
          <p:cNvPr id="82" name="object 82"/>
          <p:cNvSpPr txBox="1"/>
          <p:nvPr/>
        </p:nvSpPr>
        <p:spPr>
          <a:xfrm>
            <a:off x="2366355" y="5432122"/>
            <a:ext cx="2236636" cy="389784"/>
          </a:xfrm>
          <a:prstGeom prst="rect">
            <a:avLst/>
          </a:prstGeom>
        </p:spPr>
        <p:txBody>
          <a:bodyPr vert="horz" wrap="square" lIns="0" tIns="12951" rIns="0" bIns="0" rtlCol="0">
            <a:spAutoFit/>
          </a:bodyPr>
          <a:lstStyle/>
          <a:p>
            <a:pPr marL="12951">
              <a:spcBef>
                <a:spcPts val="102"/>
              </a:spcBef>
            </a:pPr>
            <a:r>
              <a:rPr sz="2448" b="1" spc="-87" dirty="0">
                <a:solidFill>
                  <a:srgbClr val="505050"/>
                </a:solidFill>
                <a:latin typeface="Arial"/>
                <a:cs typeface="Arial"/>
              </a:rPr>
              <a:t>Microsoft</a:t>
            </a:r>
            <a:r>
              <a:rPr sz="2448" b="1" spc="-199" dirty="0">
                <a:solidFill>
                  <a:srgbClr val="505050"/>
                </a:solidFill>
                <a:latin typeface="Arial"/>
                <a:cs typeface="Arial"/>
              </a:rPr>
              <a:t> </a:t>
            </a:r>
            <a:r>
              <a:rPr sz="2448" b="1" spc="-126" dirty="0">
                <a:solidFill>
                  <a:srgbClr val="505050"/>
                </a:solidFill>
                <a:latin typeface="Arial"/>
                <a:cs typeface="Arial"/>
              </a:rPr>
              <a:t>Graph</a:t>
            </a:r>
            <a:endParaRPr sz="2448" dirty="0">
              <a:latin typeface="Arial"/>
              <a:cs typeface="Arial"/>
            </a:endParaRPr>
          </a:p>
        </p:txBody>
      </p:sp>
      <p:sp>
        <p:nvSpPr>
          <p:cNvPr id="83" name="object 83"/>
          <p:cNvSpPr/>
          <p:nvPr/>
        </p:nvSpPr>
        <p:spPr>
          <a:xfrm>
            <a:off x="4463637" y="3136275"/>
            <a:ext cx="306290" cy="1047735"/>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endParaRPr sz="1836"/>
          </a:p>
        </p:txBody>
      </p:sp>
      <p:sp>
        <p:nvSpPr>
          <p:cNvPr id="84" name="object 84"/>
          <p:cNvSpPr/>
          <p:nvPr/>
        </p:nvSpPr>
        <p:spPr>
          <a:xfrm>
            <a:off x="4864600" y="3109854"/>
            <a:ext cx="1313230" cy="106197"/>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endParaRPr sz="1836"/>
          </a:p>
        </p:txBody>
      </p:sp>
      <p:sp>
        <p:nvSpPr>
          <p:cNvPr id="85" name="object 85"/>
          <p:cNvSpPr/>
          <p:nvPr/>
        </p:nvSpPr>
        <p:spPr>
          <a:xfrm>
            <a:off x="8030339" y="3071001"/>
            <a:ext cx="306290" cy="1207680"/>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endParaRPr sz="1836"/>
          </a:p>
        </p:txBody>
      </p:sp>
      <p:sp>
        <p:nvSpPr>
          <p:cNvPr id="86" name="object 86"/>
          <p:cNvSpPr/>
          <p:nvPr/>
        </p:nvSpPr>
        <p:spPr>
          <a:xfrm>
            <a:off x="2659305" y="3678662"/>
            <a:ext cx="751158" cy="287512"/>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endParaRPr sz="1836"/>
          </a:p>
        </p:txBody>
      </p:sp>
      <p:sp>
        <p:nvSpPr>
          <p:cNvPr id="87" name="object 87"/>
          <p:cNvSpPr txBox="1"/>
          <p:nvPr/>
        </p:nvSpPr>
        <p:spPr>
          <a:xfrm>
            <a:off x="7705010" y="5432122"/>
            <a:ext cx="3285665" cy="389784"/>
          </a:xfrm>
          <a:prstGeom prst="rect">
            <a:avLst/>
          </a:prstGeom>
        </p:spPr>
        <p:txBody>
          <a:bodyPr vert="horz" wrap="square" lIns="0" tIns="12951" rIns="0" bIns="0" rtlCol="0">
            <a:spAutoFit/>
          </a:bodyPr>
          <a:lstStyle/>
          <a:p>
            <a:pPr marL="12951">
              <a:spcBef>
                <a:spcPts val="102"/>
              </a:spcBef>
            </a:pPr>
            <a:r>
              <a:rPr sz="2448" b="1" spc="-138" dirty="0">
                <a:solidFill>
                  <a:srgbClr val="505050"/>
                </a:solidFill>
                <a:latin typeface="Arial"/>
                <a:cs typeface="Arial"/>
              </a:rPr>
              <a:t>External </a:t>
            </a:r>
            <a:r>
              <a:rPr sz="2448" b="1" spc="-71" dirty="0">
                <a:solidFill>
                  <a:srgbClr val="505050"/>
                </a:solidFill>
                <a:latin typeface="Arial"/>
                <a:cs typeface="Arial"/>
              </a:rPr>
              <a:t>Data </a:t>
            </a:r>
            <a:r>
              <a:rPr sz="2448" b="1" spc="-20" dirty="0">
                <a:solidFill>
                  <a:srgbClr val="505050"/>
                </a:solidFill>
                <a:latin typeface="Arial"/>
                <a:cs typeface="Arial"/>
              </a:rPr>
              <a:t>&amp;</a:t>
            </a:r>
            <a:r>
              <a:rPr sz="2448" b="1" spc="-204" dirty="0">
                <a:solidFill>
                  <a:srgbClr val="505050"/>
                </a:solidFill>
                <a:latin typeface="Arial"/>
                <a:cs typeface="Arial"/>
              </a:rPr>
              <a:t> </a:t>
            </a:r>
            <a:r>
              <a:rPr sz="2448" b="1" spc="-97" dirty="0">
                <a:solidFill>
                  <a:srgbClr val="505050"/>
                </a:solidFill>
                <a:latin typeface="Arial"/>
                <a:cs typeface="Arial"/>
              </a:rPr>
              <a:t>Content</a:t>
            </a:r>
            <a:endParaRPr sz="2448" dirty="0">
              <a:latin typeface="Arial"/>
              <a:cs typeface="Arial"/>
            </a:endParaRPr>
          </a:p>
        </p:txBody>
      </p:sp>
      <p:sp>
        <p:nvSpPr>
          <p:cNvPr id="88" name="object 88"/>
          <p:cNvSpPr/>
          <p:nvPr/>
        </p:nvSpPr>
        <p:spPr>
          <a:xfrm>
            <a:off x="7194224" y="5433261"/>
            <a:ext cx="466235" cy="466235"/>
          </a:xfrm>
          <a:prstGeom prst="rect">
            <a:avLst/>
          </a:prstGeom>
          <a:blipFill>
            <a:blip r:embed="rId12" cstate="print"/>
            <a:stretch>
              <a:fillRect/>
            </a:stretch>
          </a:blipFill>
        </p:spPr>
        <p:txBody>
          <a:bodyPr wrap="square" lIns="0" tIns="0" rIns="0" bIns="0" rtlCol="0"/>
          <a:lstStyle/>
          <a:p>
            <a:endParaRPr sz="1836"/>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438470" y="33987"/>
            <a:ext cx="11996239" cy="653440"/>
          </a:xfrm>
          <a:prstGeom prst="rect">
            <a:avLst/>
          </a:prstGeom>
        </p:spPr>
        <p:txBody>
          <a:bodyPr vert="horz" wrap="square" lIns="0" tIns="12951"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1" defTabSz="932563">
              <a:lnSpc>
                <a:spcPct val="100000"/>
              </a:lnSpc>
              <a:spcBef>
                <a:spcPts val="102"/>
              </a:spcBef>
            </a:pPr>
            <a:r>
              <a:rPr lang="en-US" sz="4080" dirty="0">
                <a:solidFill>
                  <a:schemeClr val="tx1">
                    <a:lumMod val="65000"/>
                    <a:lumOff val="35000"/>
                  </a:schemeClr>
                </a:solidFill>
                <a:latin typeface="Segoe UI Semibold" panose="020B0702040204020203" pitchFamily="34" charset="0"/>
                <a:cs typeface="Segoe UI Semibold" panose="020B0702040204020203" pitchFamily="34" charset="0"/>
              </a:rPr>
              <a:t>Conversation are Core to the Office 365 Platform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826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dirty="0">
                <a:latin typeface="+mn-lt"/>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448" dirty="0"/>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448" dirty="0"/>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448" dirty="0"/>
              <a:t>Windows 10 services: activities, devices, notifications</a:t>
            </a:r>
          </a:p>
          <a:p>
            <a:pPr>
              <a:lnSpc>
                <a:spcPct val="130000"/>
              </a:lnSpc>
              <a:buFont typeface="Wingdings" panose="05000000000000000000" pitchFamily="2" charset="2"/>
              <a:buChar char="ü"/>
            </a:pPr>
            <a:r>
              <a:rPr lang="en-US" sz="2448" dirty="0"/>
              <a:t>Dynamics 365 Business Central</a:t>
            </a:r>
          </a:p>
        </p:txBody>
      </p:sp>
    </p:spTree>
    <p:extLst>
      <p:ext uri="{BB962C8B-B14F-4D97-AF65-F5344CB8AC3E}">
        <p14:creationId xmlns:p14="http://schemas.microsoft.com/office/powerpoint/2010/main" val="2286391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776803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36496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Solving cross domain issues with CORS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449890" cy="369332"/>
          </a:xfrm>
          <a:prstGeom prst="rect">
            <a:avLst/>
          </a:prstGeom>
        </p:spPr>
        <p:txBody>
          <a:bodyPr wrap="none">
            <a:spAutoFit/>
          </a:bodyPr>
          <a:lstStyle/>
          <a:p>
            <a:r>
              <a:rPr lang="en-US" b="1" dirty="0">
                <a:solidFill>
                  <a:srgbClr val="7030A0"/>
                </a:solidFill>
              </a:rPr>
              <a:t>Module 8: 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056876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76775"/>
          </a:xfrm>
        </p:spPr>
        <p:txBody>
          <a:bodyPr>
            <a:normAutofit/>
          </a:bodyPr>
          <a:lstStyle/>
          <a:p>
            <a:pPr marL="0" indent="0">
              <a:lnSpc>
                <a:spcPct val="150000"/>
              </a:lnSpc>
              <a:buNone/>
            </a:pPr>
            <a:r>
              <a:rPr lang="en-US" sz="1428" b="1" dirty="0"/>
              <a:t>AadHttpClient</a:t>
            </a:r>
          </a:p>
          <a:p>
            <a:pPr marL="0" indent="0">
              <a:lnSpc>
                <a:spcPct val="150000"/>
              </a:lnSpc>
              <a:buNone/>
            </a:pPr>
            <a:r>
              <a:rPr lang="en-US" sz="1428" dirty="0"/>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428" dirty="0" err="1"/>
              <a:t>WebAPI</a:t>
            </a:r>
            <a:r>
              <a:rPr lang="en-US" sz="1428" dirty="0"/>
              <a:t> hosted in Azure.</a:t>
            </a:r>
          </a:p>
          <a:p>
            <a:pPr>
              <a:lnSpc>
                <a:spcPct val="150000"/>
              </a:lnSpc>
              <a:buFont typeface="Wingdings" panose="05000000000000000000" pitchFamily="2" charset="2"/>
              <a:buChar char="ü"/>
            </a:pPr>
            <a:r>
              <a:rPr lang="en-US" sz="1428" dirty="0"/>
              <a:t>For communicating with SharePoint, use the “SPHttpClient” class instead.</a:t>
            </a:r>
          </a:p>
          <a:p>
            <a:pPr>
              <a:lnSpc>
                <a:spcPct val="150000"/>
              </a:lnSpc>
              <a:buFont typeface="Wingdings" panose="05000000000000000000" pitchFamily="2" charset="2"/>
              <a:buChar char="ü"/>
            </a:pPr>
            <a:r>
              <a:rPr lang="en-US" sz="1428" dirty="0"/>
              <a:t>For communicating SharePoint with Microsoft Graph, use the MSGraphClient class.</a:t>
            </a:r>
          </a:p>
          <a:p>
            <a:pPr marL="0" indent="0">
              <a:lnSpc>
                <a:spcPct val="150000"/>
              </a:lnSpc>
              <a:buNone/>
            </a:pPr>
            <a:endParaRPr lang="en-US" sz="1428" i="1" dirty="0">
              <a:solidFill>
                <a:srgbClr val="135051"/>
              </a:solidFill>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916534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lnSpcReduction="10000"/>
          </a:bodyPr>
          <a:lstStyle/>
          <a:p>
            <a:pPr marL="0" indent="0">
              <a:lnSpc>
                <a:spcPct val="150000"/>
              </a:lnSpc>
              <a:buNone/>
            </a:pPr>
            <a:r>
              <a:rPr lang="en-US" sz="1428" b="1" dirty="0"/>
              <a:t>MSGraphClient</a:t>
            </a:r>
          </a:p>
          <a:p>
            <a:pPr marL="0" indent="0" algn="just">
              <a:lnSpc>
                <a:spcPct val="150000"/>
              </a:lnSpc>
              <a:buNone/>
            </a:pPr>
            <a:r>
              <a:rPr lang="en-US" sz="1428" dirty="0"/>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428" dirty="0"/>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428" i="1" dirty="0">
                <a:solidFill>
                  <a:srgbClr val="135051"/>
                </a:solidFill>
              </a:rPr>
              <a:t>Supported from </a:t>
            </a:r>
            <a:r>
              <a:rPr lang="en-US" sz="1428" i="1" dirty="0" err="1">
                <a:solidFill>
                  <a:srgbClr val="135051"/>
                </a:solidFill>
              </a:rPr>
              <a:t>SPFx</a:t>
            </a:r>
            <a:r>
              <a:rPr lang="en-US" sz="1428" i="1" dirty="0">
                <a:solidFill>
                  <a:srgbClr val="135051"/>
                </a:solidFill>
              </a:rPr>
              <a:t> v1.4.1 (Initial beta release of MSGraphClient class)</a:t>
            </a:r>
          </a:p>
          <a:p>
            <a:pPr algn="just">
              <a:lnSpc>
                <a:spcPct val="150000"/>
              </a:lnSpc>
              <a:buFont typeface="Wingdings" panose="05000000000000000000" pitchFamily="2" charset="2"/>
              <a:buChar char="ü"/>
            </a:pPr>
            <a:r>
              <a:rPr lang="en-US" sz="1428" i="1" dirty="0">
                <a:solidFill>
                  <a:srgbClr val="135051"/>
                </a:solidFill>
              </a:rPr>
              <a:t>MSGraphClient is a new HTTP client introduced in SharePoint Framework v1.6.0</a:t>
            </a:r>
          </a:p>
          <a:p>
            <a:pPr algn="just">
              <a:lnSpc>
                <a:spcPct val="150000"/>
              </a:lnSpc>
              <a:buFont typeface="Wingdings" panose="05000000000000000000" pitchFamily="2" charset="2"/>
              <a:buChar char="ü"/>
            </a:pPr>
            <a:endParaRPr lang="en-US" sz="1428" i="1" dirty="0">
              <a:solidFill>
                <a:srgbClr val="135051"/>
              </a:solidFill>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638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3787727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t>In the SharePoint Framework v.1.4.1 or later, you can do that by configuring the </a:t>
            </a:r>
            <a:r>
              <a:rPr lang="en-US" sz="1632" b="1" dirty="0" err="1"/>
              <a:t>webApiPermissionRequests</a:t>
            </a:r>
            <a:r>
              <a:rPr lang="en-US" sz="1632" dirty="0"/>
              <a:t> property in the </a:t>
            </a:r>
            <a:r>
              <a:rPr lang="en-US" sz="1632" b="1" dirty="0"/>
              <a:t>package-</a:t>
            </a:r>
            <a:r>
              <a:rPr lang="en-US" sz="1632" b="1" dirty="0" err="1"/>
              <a:t>solution.json</a:t>
            </a:r>
            <a:r>
              <a:rPr lang="en-US" sz="1632" b="1" dirty="0"/>
              <a:t> </a:t>
            </a:r>
            <a:r>
              <a:rPr lang="en-US" sz="1632" dirty="0"/>
              <a:t>under the config folder of the solution. </a:t>
            </a:r>
          </a:p>
          <a:p>
            <a:pPr algn="just">
              <a:lnSpc>
                <a:spcPct val="130000"/>
              </a:lnSpc>
              <a:buFont typeface="Wingdings" panose="05000000000000000000" pitchFamily="2" charset="2"/>
              <a:buChar char="ü"/>
            </a:pPr>
            <a:r>
              <a:rPr lang="en-US" sz="1632" dirty="0"/>
              <a:t>Microsoft Graph permission names follow a simple </a:t>
            </a:r>
            <a:r>
              <a:rPr lang="en-US" sz="1632" b="1" dirty="0"/>
              <a:t>pattern: </a:t>
            </a:r>
            <a:r>
              <a:rPr lang="en-US" sz="1632" b="1" dirty="0" err="1"/>
              <a:t>resource.operation.constraint..Read</a:t>
            </a:r>
            <a:r>
              <a:rPr lang="en-US" sz="1632" b="1" dirty="0"/>
              <a:t> </a:t>
            </a:r>
            <a:r>
              <a:rPr lang="en-US" sz="1632" dirty="0"/>
              <a:t>grants permission to read the profile of the signed-in user.</a:t>
            </a:r>
          </a:p>
          <a:p>
            <a:pPr algn="just">
              <a:lnSpc>
                <a:spcPct val="130000"/>
              </a:lnSpc>
              <a:buFont typeface="Wingdings" panose="05000000000000000000" pitchFamily="2" charset="2"/>
              <a:buChar char="ü"/>
            </a:pPr>
            <a:r>
              <a:rPr lang="en-US" sz="1632" b="1" dirty="0" err="1"/>
              <a:t>User.ReadWrite</a:t>
            </a:r>
            <a:r>
              <a:rPr lang="en-US" sz="1632" b="1" dirty="0"/>
              <a:t> </a:t>
            </a:r>
            <a:r>
              <a:rPr lang="en-US" sz="1632" dirty="0"/>
              <a:t>grants permission to read and modify the profile of the signed-in user and </a:t>
            </a:r>
          </a:p>
          <a:p>
            <a:pPr algn="just">
              <a:lnSpc>
                <a:spcPct val="130000"/>
              </a:lnSpc>
              <a:buFont typeface="Wingdings" panose="05000000000000000000" pitchFamily="2" charset="2"/>
              <a:buChar char="ü"/>
            </a:pPr>
            <a:r>
              <a:rPr lang="en-US" sz="1632" b="1" dirty="0" err="1"/>
              <a:t>Mail.Send</a:t>
            </a:r>
            <a:r>
              <a:rPr lang="en-US" sz="1632" b="1" dirty="0"/>
              <a:t> </a:t>
            </a:r>
            <a:r>
              <a:rPr lang="en-US" sz="1632" dirty="0"/>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122144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400241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193741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p>
          <a:p>
            <a:pPr algn="just">
              <a:lnSpc>
                <a:spcPct val="130000"/>
              </a:lnSpc>
              <a:buFont typeface="Wingdings" panose="05000000000000000000" pitchFamily="2" charset="2"/>
              <a:buChar char="ü"/>
            </a:pPr>
            <a:r>
              <a:rPr lang="en-US" sz="1632" b="1" dirty="0"/>
              <a:t>SharePoint Framework v1.8.0</a:t>
            </a:r>
            <a:r>
              <a:rPr lang="en-US" sz="1632" dirty="0"/>
              <a:t> onwards has addressed this situation by introducing isolated web parts</a:t>
            </a:r>
          </a:p>
          <a:p>
            <a:pPr algn="just">
              <a:lnSpc>
                <a:spcPct val="130000"/>
              </a:lnSpc>
              <a:buFont typeface="Wingdings" panose="05000000000000000000" pitchFamily="2" charset="2"/>
              <a:buChar char="ü"/>
            </a:pPr>
            <a:r>
              <a:rPr lang="en-US" sz="1632" dirty="0"/>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1235783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183946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1895577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r>
              <a:rPr lang="en-US" sz="32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We can access the site collection using three different ways in Microsoft Graph API:</a:t>
            </a:r>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2105917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8"/>
            <a:ext cx="11106150" cy="1350962"/>
          </a:xfrm>
        </p:spPr>
        <p:txBody>
          <a:bodyPr>
            <a:normAutofit/>
          </a:bodyPr>
          <a:lstStyle/>
          <a:p>
            <a:pPr>
              <a:buFont typeface="Wingdings" panose="05000000000000000000" pitchFamily="2" charset="2"/>
              <a:buChar char="ü"/>
            </a:pPr>
            <a:r>
              <a:rPr lang="en-US" sz="1428" dirty="0"/>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buFont typeface="Wingdings" panose="05000000000000000000" pitchFamily="2" charset="2"/>
              <a:buChar char="ü"/>
            </a:pPr>
            <a:r>
              <a:rPr lang="en-US" sz="1428" dirty="0"/>
              <a:t>Provides access to information about current context</a:t>
            </a:r>
          </a:p>
          <a:p>
            <a:pPr>
              <a:buFont typeface="Wingdings" panose="05000000000000000000" pitchFamily="2" charset="2"/>
              <a:buChar char="ü"/>
            </a:pPr>
            <a:r>
              <a:rPr lang="en-US" sz="1428" dirty="0"/>
              <a:t>Greatly extended version of _</a:t>
            </a:r>
            <a:r>
              <a:rPr lang="en-US" sz="1428" dirty="0" err="1"/>
              <a:t>spPageContextinfo</a:t>
            </a:r>
            <a:endParaRPr lang="en-US" sz="1428" dirty="0"/>
          </a:p>
          <a:p>
            <a:pPr marL="0" indent="0">
              <a:buNone/>
            </a:pPr>
            <a:endParaRPr lang="en-US" sz="1428" dirty="0"/>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587124" cy="1754326"/>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a:p>
            <a:pPr marL="285750" indent="-285750">
              <a:buFont typeface="Wingdings" panose="05000000000000000000" pitchFamily="2" charset="2"/>
              <a:buChar char="ü"/>
            </a:pPr>
            <a:r>
              <a:rPr lang="en-US" dirty="0"/>
              <a:t>Custom Property Pane using React</a:t>
            </a:r>
          </a:p>
          <a:p>
            <a:pPr marL="285750" indent="-285750">
              <a:buFont typeface="Wingdings" panose="05000000000000000000" pitchFamily="2" charset="2"/>
              <a:buChar char="ü"/>
            </a:pPr>
            <a:r>
              <a:rPr lang="en-US" dirty="0"/>
              <a:t>Testing in the local/online workbench </a:t>
            </a:r>
          </a:p>
          <a:p>
            <a:pPr marL="285750" indent="-285750">
              <a:buFont typeface="Wingdings" panose="05000000000000000000" pitchFamily="2" charset="2"/>
              <a:buChar char="ü"/>
            </a:pPr>
            <a:r>
              <a:rPr lang="en-US" dirty="0"/>
              <a:t>Loading items for the selected list</a:t>
            </a:r>
          </a:p>
          <a:p>
            <a:pPr marL="285750" indent="-285750">
              <a:buFont typeface="Wingdings" panose="05000000000000000000" pitchFamily="2" charset="2"/>
              <a:buChar char="ü"/>
            </a:pPr>
            <a:r>
              <a:rPr lang="en-US" dirty="0"/>
              <a:t>Fluent UI controls with View and Submit SharePoint Data</a:t>
            </a:r>
          </a:p>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3856761"/>
          </a:xfrm>
        </p:spPr>
        <p:txBody>
          <a:bodyPr/>
          <a:lstStyle/>
          <a:p>
            <a:pPr algn="just">
              <a:lnSpc>
                <a:spcPct val="110000"/>
              </a:lnSpc>
              <a:buFont typeface="Wingdings" panose="05000000000000000000" pitchFamily="2" charset="2"/>
              <a:buChar char="ü"/>
            </a:pPr>
            <a:r>
              <a:rPr lang="en-GB" sz="1600" dirty="0">
                <a:hlinkClick r:id="rId2"/>
              </a:rPr>
              <a:t>http://jenkinsblogs.com/2016/08/24/create-a-sharepoint-framework-client-webpart-retrive-list-items/</a:t>
            </a:r>
            <a:endParaRPr lang="en-GB" sz="1600" dirty="0"/>
          </a:p>
          <a:p>
            <a:pPr algn="just">
              <a:lnSpc>
                <a:spcPct val="110000"/>
              </a:lnSpc>
              <a:buFont typeface="Wingdings" panose="05000000000000000000" pitchFamily="2" charset="2"/>
              <a:buChar char="ü"/>
            </a:pPr>
            <a:r>
              <a:rPr lang="en-GB" sz="1600" dirty="0">
                <a:hlinkClick r:id="rId3"/>
              </a:rPr>
              <a:t>https://docs.microsoft.com/en-us/sharepoint/dev/spfx/web-parts/get-started/build-a-hello-world-web-part</a:t>
            </a:r>
            <a:endParaRPr lang="en-GB" sz="1600" dirty="0"/>
          </a:p>
          <a:p>
            <a:pPr algn="just">
              <a:lnSpc>
                <a:spcPct val="110000"/>
              </a:lnSpc>
              <a:buFont typeface="Wingdings" panose="05000000000000000000" pitchFamily="2" charset="2"/>
              <a:buChar char="ü"/>
            </a:pPr>
            <a:r>
              <a:rPr lang="en-GB" sz="1600" dirty="0">
                <a:hlinkClick r:id="rId4"/>
              </a:rPr>
              <a:t>http://jenkinsblogs.com/2020/04/29/retrieve-sharepoint-list-items-using-microsoft-graph-api-for-spfx/</a:t>
            </a:r>
            <a:endParaRPr lang="en-GB" sz="1600" dirty="0"/>
          </a:p>
          <a:p>
            <a:pPr algn="just">
              <a:lnSpc>
                <a:spcPct val="110000"/>
              </a:lnSpc>
              <a:buFont typeface="Wingdings" panose="05000000000000000000" pitchFamily="2" charset="2"/>
              <a:buChar char="ü"/>
            </a:pPr>
            <a:r>
              <a:rPr lang="en-GB" sz="1600" dirty="0">
                <a:hlinkClick r:id="rId5"/>
              </a:rPr>
              <a:t>https://developer.microsoft.com/en-us/graph/graph-explorer#</a:t>
            </a:r>
            <a:endParaRPr lang="en-GB" sz="1600" dirty="0"/>
          </a:p>
          <a:p>
            <a:pPr algn="just">
              <a:lnSpc>
                <a:spcPct val="110000"/>
              </a:lnSpc>
              <a:buFont typeface="Wingdings" panose="05000000000000000000" pitchFamily="2" charset="2"/>
              <a:buChar char="ü"/>
            </a:pPr>
            <a:r>
              <a:rPr lang="en-GB" sz="1600" dirty="0">
                <a:hlinkClick r:id="rId6"/>
              </a:rPr>
              <a:t>https://docs.microsoft.com/en-us/graph/api/user-get?view=graph-rest-1.0&amp;tabs=http</a:t>
            </a:r>
            <a:endParaRPr lang="en-GB" sz="1600" dirty="0"/>
          </a:p>
          <a:p>
            <a:pPr algn="just">
              <a:lnSpc>
                <a:spcPct val="110000"/>
              </a:lnSpc>
              <a:buFont typeface="Wingdings" panose="05000000000000000000" pitchFamily="2" charset="2"/>
              <a:buChar char="ü"/>
            </a:pPr>
            <a:r>
              <a:rPr lang="en-GB" sz="1600" dirty="0">
                <a:hlinkClick r:id="rId7"/>
              </a:rPr>
              <a:t>https://docs.microsoft.com/en-us/graph/permissions-reference</a:t>
            </a:r>
            <a:endParaRPr lang="en-GB" sz="1600" dirty="0"/>
          </a:p>
          <a:p>
            <a:pPr algn="just">
              <a:lnSpc>
                <a:spcPct val="110000"/>
              </a:lnSpc>
              <a:buFont typeface="Wingdings" panose="05000000000000000000" pitchFamily="2" charset="2"/>
              <a:buChar char="ü"/>
            </a:pPr>
            <a:r>
              <a:rPr lang="en-GB" sz="1600" dirty="0">
                <a:hlinkClick r:id="rId8"/>
              </a:rPr>
              <a:t>https://docs.microsoft.com/en-us/sharepoint/dev/spfx/use-msgraph</a:t>
            </a:r>
            <a:endParaRPr lang="en-GB" sz="1600" dirty="0">
              <a:hlinkClick r:id="rId9"/>
            </a:endParaRPr>
          </a:p>
          <a:p>
            <a:pPr algn="just">
              <a:lnSpc>
                <a:spcPct val="110000"/>
              </a:lnSpc>
              <a:buFont typeface="Wingdings" panose="05000000000000000000" pitchFamily="2" charset="2"/>
              <a:buChar char="ü"/>
            </a:pPr>
            <a:r>
              <a:rPr lang="en-GB" sz="1600" dirty="0">
                <a:hlinkClick r:id="rId9"/>
              </a:rPr>
              <a:t>https://docs.microsoft.com/en-us/sharepoint/dev/spfx/use-aad-tutorial</a:t>
            </a:r>
            <a:endParaRPr lang="en-GB" sz="1600" dirty="0"/>
          </a:p>
          <a:p>
            <a:pPr algn="just">
              <a:lnSpc>
                <a:spcPct val="110000"/>
              </a:lnSpc>
              <a:buFont typeface="Wingdings" panose="05000000000000000000" pitchFamily="2" charset="2"/>
              <a:buChar char="ü"/>
            </a:pPr>
            <a:r>
              <a:rPr lang="en-GB" sz="1600" dirty="0">
                <a:hlinkClick r:id="rId10"/>
              </a:rPr>
              <a:t>https://docs.microsoft.com/en-us/sharepoint/dev/spfx/web-parts/isolated-web-parts</a:t>
            </a:r>
            <a:endParaRPr lang="en-US" sz="1600" dirty="0"/>
          </a:p>
          <a:p>
            <a:pPr algn="just">
              <a:lnSpc>
                <a:spcPct val="110000"/>
              </a:lnSpc>
              <a:buFont typeface="Wingdings" panose="05000000000000000000" pitchFamily="2" charset="2"/>
              <a:buChar char="ü"/>
            </a:pPr>
            <a:endParaRPr lang="en-US" sz="1600" dirty="0">
              <a:latin typeface="+mj-lt"/>
            </a:endParaRP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0288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buNone/>
            </a:pPr>
            <a:r>
              <a:rPr lang="en-US" sz="1428" b="1" dirty="0"/>
              <a:t>Examples</a:t>
            </a:r>
          </a:p>
          <a:p>
            <a:pPr marL="0" indent="0">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this.context.pageContext.web.absoluteUrl</a:t>
            </a:r>
            <a:r>
              <a:rPr lang="en-US" sz="1428" dirty="0"/>
              <a:t> </a:t>
            </a:r>
          </a:p>
          <a:p>
            <a:pPr>
              <a:buFont typeface="Wingdings" panose="05000000000000000000" pitchFamily="2" charset="2"/>
              <a:buChar char="ü"/>
            </a:pPr>
            <a:endParaRPr lang="en-US" sz="1428" dirty="0"/>
          </a:p>
          <a:p>
            <a:pPr>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3949700"/>
          </a:xfrm>
        </p:spPr>
        <p:txBody>
          <a:bodyPr>
            <a:normAutofit fontScale="77500" lnSpcReduction="20000"/>
          </a:bodyPr>
          <a:lstStyle/>
          <a:p>
            <a:pPr marL="0" indent="0" algn="just">
              <a:lnSpc>
                <a:spcPct val="130000"/>
              </a:lnSpc>
              <a:buNone/>
            </a:pPr>
            <a:r>
              <a:rPr lang="en-US" sz="1530" b="1" dirty="0"/>
              <a:t>Scenario</a:t>
            </a:r>
            <a:r>
              <a:rPr lang="en-US" sz="1530" dirty="0"/>
              <a:t>: Customer is having existing web service which is developed into ASP.NET. Currently, we need to develop </a:t>
            </a:r>
            <a:r>
              <a:rPr lang="en-US" sz="1530" dirty="0" err="1"/>
              <a:t>SPFx</a:t>
            </a:r>
            <a:r>
              <a:rPr lang="en-US" sz="1530" dirty="0"/>
              <a:t> web part for SharePoint application. We want to fetch some information using this web service and need to populate into this webpart. </a:t>
            </a:r>
          </a:p>
          <a:p>
            <a:pPr marL="0" indent="0" algn="just">
              <a:lnSpc>
                <a:spcPct val="130000"/>
              </a:lnSpc>
              <a:buNone/>
            </a:pPr>
            <a:r>
              <a:rPr lang="en-US" sz="1530" dirty="0"/>
              <a:t>How is authentication handled in the ASP.NET web service?</a:t>
            </a:r>
          </a:p>
          <a:p>
            <a:pPr marL="0" indent="0" algn="just">
              <a:lnSpc>
                <a:spcPct val="130000"/>
              </a:lnSpc>
              <a:buNone/>
            </a:pPr>
            <a:r>
              <a:rPr lang="en-US" sz="1530" b="1" dirty="0"/>
              <a:t>Answer</a:t>
            </a:r>
            <a:r>
              <a:rPr lang="en-US" sz="1530" dirty="0"/>
              <a:t>: By using the </a:t>
            </a:r>
            <a:r>
              <a:rPr lang="en-US" sz="1530" b="1" dirty="0" err="1"/>
              <a:t>AadHttpClient</a:t>
            </a:r>
            <a:r>
              <a:rPr lang="en-US" sz="1530" dirty="0"/>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t>Developers building client-side solutions are responsible for implementing authorization by using the OAuth implicit flow in their application. In SharePoint Framework solutions, that's already done as part of the framework through </a:t>
            </a:r>
            <a:r>
              <a:rPr lang="en-US" sz="1530" dirty="0" err="1"/>
              <a:t>MSGraphClient</a:t>
            </a:r>
            <a:r>
              <a:rPr lang="en-US" sz="1530" dirty="0"/>
              <a:t> and </a:t>
            </a:r>
            <a:r>
              <a:rPr lang="en-US" sz="1530" dirty="0" err="1"/>
              <a:t>AadHttpClient</a:t>
            </a:r>
            <a:r>
              <a:rPr lang="en-US" sz="1530" dirty="0"/>
              <a:t>, both of which are introduced in SharePoint Framework v1.4.1.</a:t>
            </a:r>
          </a:p>
          <a:p>
            <a:pPr algn="just">
              <a:lnSpc>
                <a:spcPct val="130000"/>
              </a:lnSpc>
              <a:buFont typeface="Wingdings" panose="05000000000000000000" pitchFamily="2" charset="2"/>
              <a:buChar char="ü"/>
            </a:pPr>
            <a:r>
              <a:rPr lang="en-US" sz="1530" dirty="0"/>
              <a:t>Note : If you build solutions on a version of the SharePoint Framework earlier than v1.4.1, you can still connect to resources secured with Azure AD. In this case, you need to implement the OAuth implicit flow by using ADAL JS. </a:t>
            </a:r>
            <a:endParaRPr lang="en-GB" sz="1530" dirty="0"/>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t>https://{site_url}/_api/web</a:t>
            </a:r>
          </a:p>
          <a:p>
            <a:pPr algn="just">
              <a:lnSpc>
                <a:spcPct val="130000"/>
              </a:lnSpc>
              <a:buFont typeface="Wingdings" panose="05000000000000000000" pitchFamily="2" charset="2"/>
              <a:buChar char="ü"/>
            </a:pPr>
            <a:r>
              <a:rPr lang="en-US" sz="1224" i="1" dirty="0"/>
              <a:t>https://{site_url}/_api/site</a:t>
            </a:r>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ü"/>
            </a:pPr>
            <a:endParaRPr lang="en-US" sz="1224" b="1" i="1" dirty="0"/>
          </a:p>
          <a:p>
            <a:pPr algn="just">
              <a:lnSpc>
                <a:spcPct val="130000"/>
              </a:lnSpc>
              <a:buFont typeface="Wingdings" panose="05000000000000000000" pitchFamily="2" charset="2"/>
              <a:buChar char="§"/>
            </a:pPr>
            <a:r>
              <a:rPr lang="en-US" sz="1224" b="1" i="1" dirty="0"/>
              <a:t>Example</a:t>
            </a:r>
          </a:p>
          <a:p>
            <a:pPr algn="just">
              <a:lnSpc>
                <a:spcPct val="130000"/>
              </a:lnSpc>
              <a:buFont typeface="Wingdings" panose="05000000000000000000" pitchFamily="2" charset="2"/>
              <a:buChar char="§"/>
            </a:pPr>
            <a:r>
              <a:rPr lang="en-US" sz="1224" i="1" dirty="0"/>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269332"/>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40000" lnSpcReduction="20000"/>
          </a:bodyPr>
          <a:lstStyle/>
          <a:p>
            <a:pPr algn="just">
              <a:buFont typeface="Wingdings" panose="05000000000000000000" pitchFamily="2" charset="2"/>
              <a:buChar char="ü"/>
            </a:pPr>
            <a:r>
              <a:rPr lang="en-US" dirty="0" err="1"/>
              <a:t>HttpClient</a:t>
            </a:r>
            <a:r>
              <a:rPr lang="en-US" dirty="0"/>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t>import { </a:t>
            </a:r>
            <a:r>
              <a:rPr lang="en-US" sz="2856" b="1" dirty="0" err="1"/>
              <a:t>HttpClient</a:t>
            </a:r>
            <a:r>
              <a:rPr lang="en-US" sz="2856" b="1" dirty="0"/>
              <a:t>, </a:t>
            </a:r>
            <a:r>
              <a:rPr lang="en-US" sz="2856" b="1" dirty="0" err="1"/>
              <a:t>IHttpClientOptions</a:t>
            </a:r>
            <a:r>
              <a:rPr lang="en-US" sz="2856" b="1" dirty="0"/>
              <a:t>, </a:t>
            </a:r>
            <a:r>
              <a:rPr lang="en-US" sz="2856" b="1" dirty="0" err="1"/>
              <a:t>HttpClientResponse</a:t>
            </a:r>
            <a:r>
              <a:rPr lang="en-US" sz="2856" b="1" dirty="0"/>
              <a:t> } from '@</a:t>
            </a:r>
            <a:r>
              <a:rPr lang="en-US" sz="2856" b="1" dirty="0" err="1"/>
              <a:t>microsoft</a:t>
            </a:r>
            <a:r>
              <a:rPr lang="en-US" sz="2856" b="1" dirty="0"/>
              <a:t>/</a:t>
            </a:r>
            <a:r>
              <a:rPr lang="en-US" sz="2856" b="1" dirty="0" err="1"/>
              <a:t>sp</a:t>
            </a:r>
            <a:r>
              <a:rPr lang="en-US" sz="2856" b="1" dirty="0"/>
              <a:t>-http’</a:t>
            </a:r>
          </a:p>
          <a:p>
            <a:pPr algn="just">
              <a:lnSpc>
                <a:spcPct val="170000"/>
              </a:lnSpc>
              <a:buFont typeface="Wingdings" panose="05000000000000000000" pitchFamily="2" charset="2"/>
              <a:buChar char="ü"/>
            </a:pPr>
            <a:r>
              <a:rPr lang="en-US" dirty="0"/>
              <a:t>If you already used the </a:t>
            </a:r>
            <a:r>
              <a:rPr lang="en-US" b="1" dirty="0" err="1"/>
              <a:t>HttpClient</a:t>
            </a:r>
            <a:r>
              <a:rPr lang="en-US" b="1" dirty="0"/>
              <a:t> and </a:t>
            </a:r>
            <a:r>
              <a:rPr lang="en-US" b="1" dirty="0" err="1"/>
              <a:t>SPHttpClient</a:t>
            </a:r>
            <a:r>
              <a:rPr lang="en-US" b="1" dirty="0"/>
              <a:t> </a:t>
            </a:r>
            <a:r>
              <a:rPr lang="en-US" dirty="0"/>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t>If you need to make calls with other HTTP methods, you can make use of the fetch which is available on both </a:t>
            </a:r>
            <a:r>
              <a:rPr lang="en-US" b="1" dirty="0"/>
              <a:t>the </a:t>
            </a:r>
            <a:r>
              <a:rPr lang="en-US" b="1" dirty="0" err="1"/>
              <a:t>HttpClient</a:t>
            </a:r>
            <a:r>
              <a:rPr lang="en-US" b="1" dirty="0"/>
              <a:t> and </a:t>
            </a:r>
            <a:r>
              <a:rPr lang="en-US" b="1" dirty="0" err="1"/>
              <a:t>SPHttpClient</a:t>
            </a:r>
            <a:r>
              <a:rPr lang="en-US" b="1" dirty="0"/>
              <a:t> </a:t>
            </a:r>
            <a:r>
              <a:rPr lang="en-US" dirty="0"/>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t>how you can make use of the fetch method and specifying the request method to perform: </a:t>
            </a:r>
            <a:r>
              <a:rPr lang="en-US" b="1" dirty="0" err="1"/>
              <a:t>spHttpClient</a:t>
            </a:r>
            <a:endParaRPr lang="en-US" b="1" dirty="0"/>
          </a:p>
          <a:p>
            <a:pPr marL="466298" lvl="1" indent="0" algn="just">
              <a:lnSpc>
                <a:spcPct val="150000"/>
              </a:lnSpc>
              <a:buNone/>
            </a:pPr>
            <a:r>
              <a:rPr lang="en-US" sz="2856" b="1" i="1" dirty="0" err="1">
                <a:solidFill>
                  <a:schemeClr val="accent6">
                    <a:lumMod val="75000"/>
                  </a:schemeClr>
                </a:solidFill>
                <a:highlight>
                  <a:srgbClr val="FFFF00"/>
                </a:highlight>
              </a:rPr>
              <a:t>this.props.context.spHttpClient.fetch</a:t>
            </a:r>
            <a:r>
              <a:rPr lang="en-US" sz="2856" b="1" i="1" dirty="0">
                <a:solidFill>
                  <a:schemeClr val="accent6">
                    <a:lumMod val="75000"/>
                  </a:schemeClr>
                </a:solidFill>
                <a:highlight>
                  <a:srgbClr val="FFFF00"/>
                </a:highlight>
              </a:rPr>
              <a:t>(</a:t>
            </a:r>
            <a:r>
              <a:rPr lang="en-US" sz="2856" b="1" i="1" dirty="0" err="1">
                <a:solidFill>
                  <a:schemeClr val="accent6">
                    <a:lumMod val="75000"/>
                  </a:schemeClr>
                </a:solidFill>
                <a:highlight>
                  <a:srgbClr val="FFFF00"/>
                </a:highlight>
              </a:rPr>
              <a:t>restUrl</a:t>
            </a:r>
            <a:r>
              <a:rPr lang="en-US" sz="2856" b="1" i="1" dirty="0">
                <a:solidFill>
                  <a:schemeClr val="accent6">
                    <a:lumMod val="75000"/>
                  </a:schemeClr>
                </a:solidFill>
                <a:highlight>
                  <a:srgbClr val="FFFF00"/>
                </a:highlight>
              </a:rPr>
              <a:t>, SPHttpClient.configurations.v1, {  </a:t>
            </a:r>
          </a:p>
          <a:p>
            <a:pPr marL="466298" lvl="1" indent="0">
              <a:lnSpc>
                <a:spcPct val="150000"/>
              </a:lnSpc>
              <a:buNone/>
            </a:pPr>
            <a:r>
              <a:rPr lang="en-US" sz="2856" b="1" i="1" dirty="0">
                <a:solidFill>
                  <a:schemeClr val="accent6">
                    <a:lumMod val="75000"/>
                  </a:schemeClr>
                </a:solidFill>
                <a:highlight>
                  <a:srgbClr val="FFFF00"/>
                </a:highlight>
              </a:rPr>
              <a:t>method: "PATCH",  </a:t>
            </a:r>
          </a:p>
          <a:p>
            <a:pPr marL="466298" lvl="1" indent="0">
              <a:lnSpc>
                <a:spcPct val="150000"/>
              </a:lnSpc>
              <a:buNone/>
            </a:pPr>
            <a:r>
              <a:rPr lang="en-US" sz="2856" b="1" i="1" dirty="0">
                <a:solidFill>
                  <a:schemeClr val="accent6">
                    <a:lumMod val="75000"/>
                  </a:schemeClr>
                </a:solidFill>
                <a:highlight>
                  <a:srgbClr val="FFFF00"/>
                </a:highlight>
              </a:rPr>
              <a:t>body: </a:t>
            </a:r>
            <a:r>
              <a:rPr lang="en-US" sz="2856" b="1" i="1" dirty="0" err="1">
                <a:solidFill>
                  <a:schemeClr val="accent6">
                    <a:lumMod val="75000"/>
                  </a:schemeClr>
                </a:solidFill>
                <a:highlight>
                  <a:srgbClr val="FFFF00"/>
                </a:highlight>
              </a:rPr>
              <a:t>JSON.stringify</a:t>
            </a:r>
            <a:r>
              <a:rPr lang="en-US" sz="2856" b="1" i="1" dirty="0">
                <a:solidFill>
                  <a:schemeClr val="accent6">
                    <a:lumMod val="75000"/>
                  </a:schemeClr>
                </a:solidFill>
                <a:highlight>
                  <a:srgbClr val="FFFF00"/>
                </a:highlight>
              </a:rPr>
              <a:t>({ </a:t>
            </a:r>
          </a:p>
          <a:p>
            <a:pPr marL="466298" lvl="1" indent="0">
              <a:lnSpc>
                <a:spcPct val="150000"/>
              </a:lnSpc>
              <a:buNone/>
            </a:pPr>
            <a:r>
              <a:rPr lang="en-US" sz="2856" b="1" i="1" dirty="0">
                <a:solidFill>
                  <a:schemeClr val="accent6">
                    <a:lumMod val="75000"/>
                  </a:schemeClr>
                </a:solidFill>
                <a:highlight>
                  <a:srgbClr val="FFFF00"/>
                </a:highlight>
              </a:rPr>
              <a:t>   "Something": "Some content to patch"  })</a:t>
            </a:r>
          </a:p>
          <a:p>
            <a:pPr marL="466298" lvl="1" indent="0">
              <a:lnSpc>
                <a:spcPct val="150000"/>
              </a:lnSpc>
              <a:buNone/>
            </a:pPr>
            <a:r>
              <a:rPr lang="en-US" sz="2856" b="1" i="1" dirty="0">
                <a:solidFill>
                  <a:schemeClr val="accent6">
                    <a:lumMod val="75000"/>
                  </a:schemeClr>
                </a:solidFill>
                <a:highlight>
                  <a:srgbClr val="FFFF00"/>
                </a:highlight>
              </a:rPr>
              <a:t>}).then((response: </a:t>
            </a:r>
            <a:r>
              <a:rPr lang="en-US" sz="2856" b="1" i="1" dirty="0" err="1">
                <a:solidFill>
                  <a:schemeClr val="accent6">
                    <a:lumMod val="75000"/>
                  </a:schemeClr>
                </a:solidFill>
                <a:highlight>
                  <a:srgbClr val="FFFF00"/>
                </a:highlight>
              </a:rPr>
              <a:t>SPHttpClientResponse</a:t>
            </a:r>
            <a:r>
              <a:rPr lang="en-US" sz="2856" b="1" i="1" dirty="0">
                <a:solidFill>
                  <a:schemeClr val="accent6">
                    <a:lumMod val="75000"/>
                  </a:schemeClr>
                </a:solidFill>
                <a:highlight>
                  <a:srgbClr val="FFFF00"/>
                </a:highlight>
              </a:rPr>
              <a:t>) =&gt; {   // Do your thing});</a:t>
            </a:r>
          </a:p>
          <a:p>
            <a:pPr marL="349724" indent="-349724">
              <a:lnSpc>
                <a:spcPct val="150000"/>
              </a:lnSpc>
              <a:buFont typeface="+mj-lt"/>
              <a:buAutoNum type="arabicPeriod"/>
            </a:pPr>
            <a:r>
              <a:rPr lang="en-US" b="1" dirty="0"/>
              <a:t>with the </a:t>
            </a:r>
            <a:r>
              <a:rPr lang="en-US" b="1" dirty="0" err="1"/>
              <a:t>HttpClient</a:t>
            </a:r>
            <a:r>
              <a:rPr lang="en-US" b="1" dirty="0"/>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rPr>
              <a:t>this.props.context.httpClient.fetch</a:t>
            </a:r>
            <a:r>
              <a:rPr lang="en-US" sz="2856" b="1" dirty="0">
                <a:solidFill>
                  <a:schemeClr val="accent6">
                    <a:lumMod val="75000"/>
                  </a:schemeClr>
                </a:solidFill>
                <a:highlight>
                  <a:srgbClr val="FFFF00"/>
                </a:highlight>
              </a:rPr>
              <a:t>(</a:t>
            </a:r>
            <a:r>
              <a:rPr lang="en-US" sz="2856" b="1" dirty="0" err="1">
                <a:solidFill>
                  <a:schemeClr val="accent6">
                    <a:lumMod val="75000"/>
                  </a:schemeClr>
                </a:solidFill>
                <a:highlight>
                  <a:srgbClr val="FFFF00"/>
                </a:highlight>
              </a:rPr>
              <a:t>restUrl</a:t>
            </a:r>
            <a:r>
              <a:rPr lang="en-US" sz="2856" b="1" dirty="0">
                <a:solidFill>
                  <a:schemeClr val="accent6">
                    <a:lumMod val="75000"/>
                  </a:schemeClr>
                </a:solidFill>
                <a:highlight>
                  <a:srgbClr val="FFFF00"/>
                </a:highlight>
              </a:rPr>
              <a:t>, HttpClient.configurations.v1, </a:t>
            </a:r>
          </a:p>
          <a:p>
            <a:pPr marL="466298" lvl="1" indent="0">
              <a:lnSpc>
                <a:spcPct val="150000"/>
              </a:lnSpc>
              <a:buNone/>
            </a:pPr>
            <a:r>
              <a:rPr lang="en-US" sz="2856" b="1" dirty="0">
                <a:solidFill>
                  <a:schemeClr val="accent6">
                    <a:lumMod val="75000"/>
                  </a:schemeClr>
                </a:solidFill>
                <a:highlight>
                  <a:srgbClr val="FFFF00"/>
                </a:highlight>
              </a:rPr>
              <a:t>{  method: "DELETE"})</a:t>
            </a:r>
          </a:p>
          <a:p>
            <a:pPr marL="466298" lvl="1" indent="0">
              <a:lnSpc>
                <a:spcPct val="150000"/>
              </a:lnSpc>
              <a:buNone/>
            </a:pPr>
            <a:r>
              <a:rPr lang="en-US" sz="2856" b="1" dirty="0">
                <a:solidFill>
                  <a:schemeClr val="accent6">
                    <a:lumMod val="75000"/>
                  </a:schemeClr>
                </a:solidFill>
                <a:highlight>
                  <a:srgbClr val="FFFF00"/>
                </a:highlight>
              </a:rPr>
              <a:t>.then((response: </a:t>
            </a:r>
            <a:r>
              <a:rPr lang="en-US" sz="2856" b="1" dirty="0" err="1">
                <a:solidFill>
                  <a:schemeClr val="accent6">
                    <a:lumMod val="75000"/>
                  </a:schemeClr>
                </a:solidFill>
                <a:highlight>
                  <a:srgbClr val="FFFF00"/>
                </a:highlight>
              </a:rPr>
              <a:t>HttpClientResponse</a:t>
            </a:r>
            <a:r>
              <a:rPr lang="en-US" sz="2856" b="1" dirty="0">
                <a:solidFill>
                  <a:schemeClr val="accent6">
                    <a:lumMod val="75000"/>
                  </a:schemeClr>
                </a:solidFill>
                <a:highlight>
                  <a:srgbClr val="FFFF00"/>
                </a:highlight>
              </a:rPr>
              <a:t>) =&gt; {   // Do your thing</a:t>
            </a:r>
          </a:p>
          <a:p>
            <a:pPr marL="466298" lvl="1" indent="0">
              <a:lnSpc>
                <a:spcPct val="150000"/>
              </a:lnSpc>
              <a:buNone/>
            </a:pPr>
            <a:r>
              <a:rPr lang="en-US" sz="2856" b="1" dirty="0">
                <a:solidFill>
                  <a:schemeClr val="accent6">
                    <a:lumMod val="75000"/>
                  </a:schemeClr>
                </a:solidFill>
                <a:highlight>
                  <a:srgbClr val="FFFF00"/>
                </a:highlight>
              </a:rPr>
              <a:t>});</a:t>
            </a:r>
            <a:r>
              <a:rPr lang="en-US" sz="204" b="1" dirty="0" err="1">
                <a:highlight>
                  <a:srgbClr val="FFFF00"/>
                </a:highlight>
              </a:rPr>
              <a:t>zax</a:t>
            </a:r>
            <a:endParaRPr lang="en-US" sz="204" b="1" dirty="0">
              <a:highlight>
                <a:srgbClr val="FFFF00"/>
              </a:highlight>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1471</TotalTime>
  <Words>3553</Words>
  <Application>Microsoft Office PowerPoint</Application>
  <PresentationFormat>Custom</PresentationFormat>
  <Paragraphs>338</Paragraphs>
  <Slides>32</Slides>
  <Notes>8</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32</vt:i4>
      </vt:variant>
    </vt:vector>
  </HeadingPairs>
  <TitlesOfParts>
    <vt:vector size="50" baseType="lpstr">
      <vt:lpstr>Arial</vt:lpstr>
      <vt:lpstr>Calibri</vt:lpstr>
      <vt:lpstr>Calibri Light</vt:lpstr>
      <vt:lpstr>Consolas</vt:lpstr>
      <vt:lpstr>Proxima Nova Semibold</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1_Office Theme</vt:lpstr>
      <vt:lpstr>Acrobat Document</vt:lpstr>
      <vt:lpstr>SharePoint Framework M8</vt:lpstr>
      <vt:lpstr>Agenda</vt:lpstr>
      <vt:lpstr>Page Context</vt:lpstr>
      <vt:lpstr>Page Context …</vt:lpstr>
      <vt:lpstr>Web Services Overview</vt:lpstr>
      <vt:lpstr>SharePoint REST API’s</vt:lpstr>
      <vt:lpstr>Using HttpClient</vt:lpstr>
      <vt:lpstr>Loading SharePoint data</vt:lpstr>
      <vt:lpstr>PowerPoint Presentation</vt:lpstr>
      <vt:lpstr>Fluent UI</vt:lpstr>
      <vt:lpstr>Fluent UI React</vt:lpstr>
      <vt:lpstr>Fluent UI Controls</vt:lpstr>
      <vt:lpstr>Host your client-side web part from Microsoft 365 CDN </vt:lpstr>
      <vt:lpstr>Enable Public CDN</vt:lpstr>
      <vt:lpstr>Office 356 APIs</vt:lpstr>
      <vt:lpstr>STANDALONE WEB,  DEVICE, AND SERVICE  APPS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137</cp:revision>
  <dcterms:created xsi:type="dcterms:W3CDTF">2020-06-20T06:26:35Z</dcterms:created>
  <dcterms:modified xsi:type="dcterms:W3CDTF">2021-01-06T08:28:18Z</dcterms:modified>
</cp:coreProperties>
</file>